
<file path=[Content_Types].xml><?xml version="1.0" encoding="utf-8"?>
<Types xmlns="http://schemas.openxmlformats.org/package/2006/content-types">
  <Default Extension="bin" ContentType="application/vnd.openxmlformats-officedocument.oleObject"/>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9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Lst>
  <p:sldSz cx="12241213" cy="6858000"/>
  <p:notesSz cx="6797675" cy="987425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pos="3856">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99" roundtripDataSignature="AMtx7mh1s72iWA0CBXyBGzDLnh4KOO5+r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1034" autoAdjust="0"/>
  </p:normalViewPr>
  <p:slideViewPr>
    <p:cSldViewPr snapToGrid="0">
      <p:cViewPr varScale="1">
        <p:scale>
          <a:sx n="56" d="100"/>
          <a:sy n="56" d="100"/>
        </p:scale>
        <p:origin x="1266" y="78"/>
      </p:cViewPr>
      <p:guideLst>
        <p:guide orient="horz" pos="2160"/>
        <p:guide pos="3840"/>
        <p:guide pos="38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notesMaster" Target="notesMasters/notesMaster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customschemas.google.com/relationships/presentationmetadata" Target="metadata"/><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s>
</file>

<file path=ppt/media/image1.jpg>
</file>

<file path=ppt/media/image10.png>
</file>

<file path=ppt/media/image11.jpg>
</file>

<file path=ppt/media/image12.jpg>
</file>

<file path=ppt/media/image13.jpg>
</file>

<file path=ppt/media/image14.jpg>
</file>

<file path=ppt/media/image15.png>
</file>

<file path=ppt/media/image16.jpg>
</file>

<file path=ppt/media/image17.png>
</file>

<file path=ppt/media/image18.jpg>
</file>

<file path=ppt/media/image19.jpg>
</file>

<file path=ppt/media/image2.png>
</file>

<file path=ppt/media/image20.jpg>
</file>

<file path=ppt/media/image21.jpg>
</file>

<file path=ppt/media/image22.png>
</file>

<file path=ppt/media/image23.jpg>
</file>

<file path=ppt/media/image24.jpg>
</file>

<file path=ppt/media/image25.jpg>
</file>

<file path=ppt/media/image26.jpg>
</file>

<file path=ppt/media/image27.png>
</file>

<file path=ppt/media/image28.png>
</file>

<file path=ppt/media/image29.png>
</file>

<file path=ppt/media/image3.jpg>
</file>

<file path=ppt/media/image30.jpg>
</file>

<file path=ppt/media/image31.jpg>
</file>

<file path=ppt/media/image32.jpg>
</file>

<file path=ppt/media/image33.jpg>
</file>

<file path=ppt/media/image34.jpg>
</file>

<file path=ppt/media/image35.jpg>
</file>

<file path=ppt/media/image36.png>
</file>

<file path=ppt/media/image37.jpg>
</file>

<file path=ppt/media/image38.png>
</file>

<file path=ppt/media/image39.jpg>
</file>

<file path=ppt/media/image4.png>
</file>

<file path=ppt/media/image40.jpg>
</file>

<file path=ppt/media/image41.jpg>
</file>

<file path=ppt/media/image42.jpg>
</file>

<file path=ppt/media/image43.png>
</file>

<file path=ppt/media/image44.jpg>
</file>

<file path=ppt/media/image45.png>
</file>

<file path=ppt/media/image46.jpg>
</file>

<file path=ppt/media/image47.jpg>
</file>

<file path=ppt/media/image48.jpg>
</file>

<file path=ppt/media/image49.gif>
</file>

<file path=ppt/media/image5.jpg>
</file>

<file path=ppt/media/image50.jpg>
</file>

<file path=ppt/media/image51.jpg>
</file>

<file path=ppt/media/image52.jpg>
</file>

<file path=ppt/media/image53.gif>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46400" cy="493713"/>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49688" y="0"/>
            <a:ext cx="2946400" cy="493713"/>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378950"/>
            <a:ext cx="2946400" cy="493713"/>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49688" y="9378950"/>
            <a:ext cx="2946400" cy="493713"/>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ES"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3" name="Google Shape;293;p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a:p>
        </p:txBody>
      </p:sp>
      <p:sp>
        <p:nvSpPr>
          <p:cNvPr id="294" name="Google Shape;294;p1:notes"/>
          <p:cNvSpPr txBox="1">
            <a:spLocks noGrp="1"/>
          </p:cNvSpPr>
          <p:nvPr>
            <p:ph type="sldNum" idx="12"/>
          </p:nvPr>
        </p:nvSpPr>
        <p:spPr>
          <a:xfrm>
            <a:off x="3849688" y="9378950"/>
            <a:ext cx="2946400" cy="49371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ES"/>
              <a:t>1</a:t>
            </a:fld>
            <a:endParaRPr/>
          </a:p>
        </p:txBody>
      </p:sp>
      <p:sp>
        <p:nvSpPr>
          <p:cNvPr id="295" name="Google Shape;295;p1:notes"/>
          <p:cNvSpPr txBox="1">
            <a:spLocks noGrp="1"/>
          </p:cNvSpPr>
          <p:nvPr>
            <p:ph type="dt" idx="10"/>
          </p:nvPr>
        </p:nvSpPr>
        <p:spPr>
          <a:xfrm>
            <a:off x="3849688" y="0"/>
            <a:ext cx="2946400" cy="493713"/>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endParaRPr/>
          </a:p>
        </p:txBody>
      </p:sp>
      <p:sp>
        <p:nvSpPr>
          <p:cNvPr id="296" name="Google Shape;296;p1:notes"/>
          <p:cNvSpPr txBox="1">
            <a:spLocks noGrp="1"/>
          </p:cNvSpPr>
          <p:nvPr>
            <p:ph type="hdr" idx="3"/>
          </p:nvPr>
        </p:nvSpPr>
        <p:spPr>
          <a:xfrm>
            <a:off x="0" y="0"/>
            <a:ext cx="2946400" cy="493713"/>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Ingeniera de Software I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62" name="Google Shape;362;p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1" name="Google Shape;381;p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1" name="Google Shape;391;p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8" name="Google Shape;408;p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p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21" name="Google Shape;421;p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p4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4" name="Google Shape;434;p4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p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4" name="Google Shape;444;p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85" name="Google Shape;485;p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p1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6" name="Google Shape;496;p1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p1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09" name="Google Shape;509;p1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9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2" name="Google Shape;302;p9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SzPts val="1400"/>
              <a:buNone/>
            </a:pPr>
            <a:endParaRPr/>
          </a:p>
        </p:txBody>
      </p:sp>
      <p:sp>
        <p:nvSpPr>
          <p:cNvPr id="303" name="Google Shape;303;p92:notes"/>
          <p:cNvSpPr txBox="1">
            <a:spLocks noGrp="1"/>
          </p:cNvSpPr>
          <p:nvPr>
            <p:ph type="hdr" idx="3"/>
          </p:nvPr>
        </p:nvSpPr>
        <p:spPr>
          <a:xfrm>
            <a:off x="0" y="0"/>
            <a:ext cx="2946400" cy="49371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s-ES"/>
              <a:t>Ingeniera de Software I </a:t>
            </a:r>
            <a:endParaRPr/>
          </a:p>
        </p:txBody>
      </p:sp>
      <p:sp>
        <p:nvSpPr>
          <p:cNvPr id="304" name="Google Shape;304;p92:notes"/>
          <p:cNvSpPr txBox="1">
            <a:spLocks noGrp="1"/>
          </p:cNvSpPr>
          <p:nvPr>
            <p:ph type="dt" idx="10"/>
          </p:nvPr>
        </p:nvSpPr>
        <p:spPr>
          <a:xfrm>
            <a:off x="3849688" y="0"/>
            <a:ext cx="2946400" cy="493713"/>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endParaRPr/>
          </a:p>
        </p:txBody>
      </p:sp>
      <p:sp>
        <p:nvSpPr>
          <p:cNvPr id="305" name="Google Shape;305;p92:notes"/>
          <p:cNvSpPr txBox="1">
            <a:spLocks noGrp="1"/>
          </p:cNvSpPr>
          <p:nvPr>
            <p:ph type="sldNum" idx="12"/>
          </p:nvPr>
        </p:nvSpPr>
        <p:spPr>
          <a:xfrm>
            <a:off x="3849688" y="9378950"/>
            <a:ext cx="2946400" cy="493713"/>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fld id="{00000000-1234-1234-1234-123412341234}" type="slidenum">
              <a:rPr lang="es-E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p1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18" name="Google Shape;518;p1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1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31" name="Google Shape;531;p1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p1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38" name="Google Shape;538;p1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p1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48" name="Google Shape;548;p1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p1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dirty="0"/>
              <a:t>Se volvió claro que los enfoques individuales al desarrollo de programas no escalaban hacia los grandes y complejos sistemas de software. No eran confiables, costaban más de lo esperado y se distribuían con demora.</a:t>
            </a:r>
            <a:endParaRPr dirty="0"/>
          </a:p>
        </p:txBody>
      </p:sp>
      <p:sp>
        <p:nvSpPr>
          <p:cNvPr id="559" name="Google Shape;559;p1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p1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67" name="Google Shape;567;p1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p1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84" name="Google Shape;584;p1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p1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93" name="Google Shape;593;p1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p2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1" name="Google Shape;601;p2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a:p>
        </p:txBody>
      </p:sp>
      <p:sp>
        <p:nvSpPr>
          <p:cNvPr id="602" name="Google Shape;602;p20:notes"/>
          <p:cNvSpPr txBox="1">
            <a:spLocks noGrp="1"/>
          </p:cNvSpPr>
          <p:nvPr>
            <p:ph type="sldNum" idx="12"/>
          </p:nvPr>
        </p:nvSpPr>
        <p:spPr>
          <a:xfrm>
            <a:off x="3849688" y="9378950"/>
            <a:ext cx="2946400" cy="49371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E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p2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11" name="Google Shape;611;p2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9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2" name="Google Shape;312;p9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p2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18" name="Google Shape;618;p2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p2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28" name="Google Shape;628;p2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p2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35" name="Google Shape;635;p2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2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44" name="Google Shape;644;p2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p2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52" name="Google Shape;652;p2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p2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60" name="Google Shape;660;p2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p2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69" name="Google Shape;669;p2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p2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8" name="Google Shape;678;p2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a:p>
        </p:txBody>
      </p:sp>
      <p:sp>
        <p:nvSpPr>
          <p:cNvPr id="679" name="Google Shape;679;p29:notes"/>
          <p:cNvSpPr txBox="1">
            <a:spLocks noGrp="1"/>
          </p:cNvSpPr>
          <p:nvPr>
            <p:ph type="hdr" idx="3"/>
          </p:nvPr>
        </p:nvSpPr>
        <p:spPr>
          <a:xfrm>
            <a:off x="0" y="0"/>
            <a:ext cx="2946400" cy="493713"/>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a:t>Ingeniera de Software I </a:t>
            </a:r>
            <a:endParaRPr/>
          </a:p>
        </p:txBody>
      </p:sp>
      <p:sp>
        <p:nvSpPr>
          <p:cNvPr id="680" name="Google Shape;680;p29:notes"/>
          <p:cNvSpPr txBox="1">
            <a:spLocks noGrp="1"/>
          </p:cNvSpPr>
          <p:nvPr>
            <p:ph type="dt" idx="10"/>
          </p:nvPr>
        </p:nvSpPr>
        <p:spPr>
          <a:xfrm>
            <a:off x="3849688" y="0"/>
            <a:ext cx="2946400" cy="493713"/>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endParaRPr/>
          </a:p>
        </p:txBody>
      </p:sp>
      <p:sp>
        <p:nvSpPr>
          <p:cNvPr id="681" name="Google Shape;681;p29:notes"/>
          <p:cNvSpPr txBox="1">
            <a:spLocks noGrp="1"/>
          </p:cNvSpPr>
          <p:nvPr>
            <p:ph type="sldNum" idx="12"/>
          </p:nvPr>
        </p:nvSpPr>
        <p:spPr>
          <a:xfrm>
            <a:off x="3849688" y="9378950"/>
            <a:ext cx="2946400" cy="49371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E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p3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90" name="Google Shape;690;p3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p9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98" name="Google Shape;698;p9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9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9" name="Google Shape;319;p9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p10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4" name="Google Shape;704;p10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p10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12" name="Google Shape;712;p10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p10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19" name="Google Shape;719;p10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p10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27" name="Google Shape;727;p10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p10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34" name="Google Shape;734;p10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p10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1" name="Google Shape;741;p10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p10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9" name="Google Shape;749;p10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p10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58" name="Google Shape;758;p10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p11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68" name="Google Shape;768;p11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p11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6" name="Google Shape;776;p11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9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6" name="Google Shape;326;p9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p11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85" name="Google Shape;785;p11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p11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94" name="Google Shape;794;p11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p11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03" name="Google Shape;803;p11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p14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13" name="Google Shape;813;p14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p14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21" name="Google Shape;821;p14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p14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28" name="Google Shape;828;p14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
        <p:cNvGrpSpPr/>
        <p:nvPr/>
      </p:nvGrpSpPr>
      <p:grpSpPr>
        <a:xfrm>
          <a:off x="0" y="0"/>
          <a:ext cx="0" cy="0"/>
          <a:chOff x="0" y="0"/>
          <a:chExt cx="0" cy="0"/>
        </a:xfrm>
      </p:grpSpPr>
      <p:sp>
        <p:nvSpPr>
          <p:cNvPr id="842" name="Google Shape;842;p14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43" name="Google Shape;843;p14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p14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50" name="Google Shape;850;p14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p14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57" name="Google Shape;857;p14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p15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64" name="Google Shape;864;p15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9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3" name="Google Shape;333;p9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p15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1" name="Google Shape;871;p15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p15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8" name="Google Shape;878;p15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p15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85" name="Google Shape;885;p15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p11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93" name="Google Shape;893;p11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p11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02" name="Google Shape;902;p11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p11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09" name="Google Shape;909;p11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
        <p:cNvGrpSpPr/>
        <p:nvPr/>
      </p:nvGrpSpPr>
      <p:grpSpPr>
        <a:xfrm>
          <a:off x="0" y="0"/>
          <a:ext cx="0" cy="0"/>
          <a:chOff x="0" y="0"/>
          <a:chExt cx="0" cy="0"/>
        </a:xfrm>
      </p:grpSpPr>
      <p:sp>
        <p:nvSpPr>
          <p:cNvPr id="917" name="Google Shape;917;p11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18" name="Google Shape;918;p11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p11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26" name="Google Shape;926;p11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p12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67" name="Google Shape;967;p12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p12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75" name="Google Shape;975;p12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9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0" name="Google Shape;340;p9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2"/>
        <p:cNvGrpSpPr/>
        <p:nvPr/>
      </p:nvGrpSpPr>
      <p:grpSpPr>
        <a:xfrm>
          <a:off x="0" y="0"/>
          <a:ext cx="0" cy="0"/>
          <a:chOff x="0" y="0"/>
          <a:chExt cx="0" cy="0"/>
        </a:xfrm>
      </p:grpSpPr>
      <p:sp>
        <p:nvSpPr>
          <p:cNvPr id="983" name="Google Shape;983;p12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84" name="Google Shape;984;p12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p:cNvGrpSpPr/>
        <p:nvPr/>
      </p:nvGrpSpPr>
      <p:grpSpPr>
        <a:xfrm>
          <a:off x="0" y="0"/>
          <a:ext cx="0" cy="0"/>
          <a:chOff x="0" y="0"/>
          <a:chExt cx="0" cy="0"/>
        </a:xfrm>
      </p:grpSpPr>
      <p:sp>
        <p:nvSpPr>
          <p:cNvPr id="992" name="Google Shape;992;p12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3" name="Google Shape;993;p12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p12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08" name="Google Shape;1008;p12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p12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16" name="Google Shape;1016;p12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p12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24" name="Google Shape;1024;p12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p12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4" name="Google Shape;1094;p12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p12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03" name="Google Shape;1103;p12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
        <p:cNvGrpSpPr/>
        <p:nvPr/>
      </p:nvGrpSpPr>
      <p:grpSpPr>
        <a:xfrm>
          <a:off x="0" y="0"/>
          <a:ext cx="0" cy="0"/>
          <a:chOff x="0" y="0"/>
          <a:chExt cx="0" cy="0"/>
        </a:xfrm>
      </p:grpSpPr>
      <p:sp>
        <p:nvSpPr>
          <p:cNvPr id="1111" name="Google Shape;1111;p12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12" name="Google Shape;1112;p12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9"/>
        <p:cNvGrpSpPr/>
        <p:nvPr/>
      </p:nvGrpSpPr>
      <p:grpSpPr>
        <a:xfrm>
          <a:off x="0" y="0"/>
          <a:ext cx="0" cy="0"/>
          <a:chOff x="0" y="0"/>
          <a:chExt cx="0" cy="0"/>
        </a:xfrm>
      </p:grpSpPr>
      <p:sp>
        <p:nvSpPr>
          <p:cNvPr id="1120" name="Google Shape;1120;p13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21" name="Google Shape;1121;p13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p13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2" name="Google Shape;1132;p13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9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7" name="Google Shape;347;p9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
        <p:cNvGrpSpPr/>
        <p:nvPr/>
      </p:nvGrpSpPr>
      <p:grpSpPr>
        <a:xfrm>
          <a:off x="0" y="0"/>
          <a:ext cx="0" cy="0"/>
          <a:chOff x="0" y="0"/>
          <a:chExt cx="0" cy="0"/>
        </a:xfrm>
      </p:grpSpPr>
      <p:sp>
        <p:nvSpPr>
          <p:cNvPr id="1143" name="Google Shape;1143;p13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44" name="Google Shape;1144;p13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
        <p:cNvGrpSpPr/>
        <p:nvPr/>
      </p:nvGrpSpPr>
      <p:grpSpPr>
        <a:xfrm>
          <a:off x="0" y="0"/>
          <a:ext cx="0" cy="0"/>
          <a:chOff x="0" y="0"/>
          <a:chExt cx="0" cy="0"/>
        </a:xfrm>
      </p:grpSpPr>
      <p:sp>
        <p:nvSpPr>
          <p:cNvPr id="1155" name="Google Shape;1155;p13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6" name="Google Shape;1156;p13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p13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70" name="Google Shape;1170;p13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p13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79" name="Google Shape;1179;p135: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p136: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88" name="Google Shape;1188;p136: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p13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96" name="Google Shape;1196;p137: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
        <p:cNvGrpSpPr/>
        <p:nvPr/>
      </p:nvGrpSpPr>
      <p:grpSpPr>
        <a:xfrm>
          <a:off x="0" y="0"/>
          <a:ext cx="0" cy="0"/>
          <a:chOff x="0" y="0"/>
          <a:chExt cx="0" cy="0"/>
        </a:xfrm>
      </p:grpSpPr>
      <p:sp>
        <p:nvSpPr>
          <p:cNvPr id="1204" name="Google Shape;1204;p13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05" name="Google Shape;1205;p138: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
        <p:cNvGrpSpPr/>
        <p:nvPr/>
      </p:nvGrpSpPr>
      <p:grpSpPr>
        <a:xfrm>
          <a:off x="0" y="0"/>
          <a:ext cx="0" cy="0"/>
          <a:chOff x="0" y="0"/>
          <a:chExt cx="0" cy="0"/>
        </a:xfrm>
      </p:grpSpPr>
      <p:sp>
        <p:nvSpPr>
          <p:cNvPr id="1211" name="Google Shape;1211;g1e58aeebf75_0_1:notes"/>
          <p:cNvSpPr txBox="1">
            <a:spLocks noGrp="1"/>
          </p:cNvSpPr>
          <p:nvPr>
            <p:ph type="body" idx="1"/>
          </p:nvPr>
        </p:nvSpPr>
        <p:spPr>
          <a:xfrm>
            <a:off x="679450" y="4691063"/>
            <a:ext cx="5438700" cy="4443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12" name="Google Shape;1212;g1e58aeebf75_0_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p13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19" name="Google Shape;1219;p139: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p14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28" name="Google Shape;1228;p140: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p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4" name="Google Shape;354;p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
        <p:cNvGrpSpPr/>
        <p:nvPr/>
      </p:nvGrpSpPr>
      <p:grpSpPr>
        <a:xfrm>
          <a:off x="0" y="0"/>
          <a:ext cx="0" cy="0"/>
          <a:chOff x="0" y="0"/>
          <a:chExt cx="0" cy="0"/>
        </a:xfrm>
      </p:grpSpPr>
      <p:sp>
        <p:nvSpPr>
          <p:cNvPr id="1238" name="Google Shape;1238;p14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39" name="Google Shape;1239;p141: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p14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49" name="Google Shape;1249;p142: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p14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58" name="Google Shape;1258;p143: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p154: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68" name="Google Shape;1268;p154:notes"/>
          <p:cNvSpPr>
            <a:spLocks noGrp="1" noRot="1" noChangeAspect="1"/>
          </p:cNvSpPr>
          <p:nvPr>
            <p:ph type="sldImg" idx="2"/>
          </p:nvPr>
        </p:nvSpPr>
        <p:spPr>
          <a:xfrm>
            <a:off x="95250" y="741363"/>
            <a:ext cx="66071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Imagen con título">
  <p:cSld name="1_Imagen con título">
    <p:spTree>
      <p:nvGrpSpPr>
        <p:cNvPr id="1" name="Shape 17"/>
        <p:cNvGrpSpPr/>
        <p:nvPr/>
      </p:nvGrpSpPr>
      <p:grpSpPr>
        <a:xfrm>
          <a:off x="0" y="0"/>
          <a:ext cx="0" cy="0"/>
          <a:chOff x="0" y="0"/>
          <a:chExt cx="0" cy="0"/>
        </a:xfrm>
      </p:grpSpPr>
      <p:sp>
        <p:nvSpPr>
          <p:cNvPr id="18" name="Google Shape;18;p32"/>
          <p:cNvSpPr txBox="1">
            <a:spLocks noGrp="1"/>
          </p:cNvSpPr>
          <p:nvPr>
            <p:ph type="title"/>
          </p:nvPr>
        </p:nvSpPr>
        <p:spPr>
          <a:xfrm>
            <a:off x="656616" y="4737547"/>
            <a:ext cx="10824293" cy="613283"/>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rgbClr val="C00000"/>
              </a:buClr>
              <a:buSzPts val="3300"/>
              <a:buFont typeface="Calibri"/>
              <a:buNone/>
              <a:defRPr sz="3300" b="0">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2"/>
          <p:cNvSpPr txBox="1">
            <a:spLocks noGrp="1"/>
          </p:cNvSpPr>
          <p:nvPr>
            <p:ph type="body" idx="1"/>
          </p:nvPr>
        </p:nvSpPr>
        <p:spPr>
          <a:xfrm>
            <a:off x="656616" y="5487888"/>
            <a:ext cx="9266598" cy="533400"/>
          </a:xfrm>
          <a:prstGeom prst="rect">
            <a:avLst/>
          </a:prstGeom>
          <a:noFill/>
          <a:ln>
            <a:noFill/>
          </a:ln>
        </p:spPr>
        <p:txBody>
          <a:bodyPr spcFirstLastPara="1" wrap="square" lIns="0" tIns="45700" rIns="0" bIns="45700" anchor="t" anchorCtr="0">
            <a:normAutofit/>
          </a:bodyPr>
          <a:lstStyle>
            <a:lvl1pPr marL="457200" lvl="0" indent="-228600" algn="l">
              <a:lnSpc>
                <a:spcPct val="90000"/>
              </a:lnSpc>
              <a:spcBef>
                <a:spcPts val="1200"/>
              </a:spcBef>
              <a:spcAft>
                <a:spcPts val="0"/>
              </a:spcAft>
              <a:buSzPts val="1800"/>
              <a:buNone/>
              <a:defRPr sz="1800">
                <a:solidFill>
                  <a:srgbClr val="C00000"/>
                </a:solidFill>
              </a:defRPr>
            </a:lvl1pPr>
            <a:lvl2pPr marL="914400" lvl="1" indent="-228600" algn="l">
              <a:lnSpc>
                <a:spcPct val="90000"/>
              </a:lnSpc>
              <a:spcBef>
                <a:spcPts val="200"/>
              </a:spcBef>
              <a:spcAft>
                <a:spcPts val="0"/>
              </a:spcAft>
              <a:buSzPts val="900"/>
              <a:buNone/>
              <a:defRPr sz="900"/>
            </a:lvl2pPr>
            <a:lvl3pPr marL="1371600" lvl="2" indent="-228600" algn="l">
              <a:lnSpc>
                <a:spcPct val="90000"/>
              </a:lnSpc>
              <a:spcBef>
                <a:spcPts val="400"/>
              </a:spcBef>
              <a:spcAft>
                <a:spcPts val="0"/>
              </a:spcAft>
              <a:buSzPts val="750"/>
              <a:buNone/>
              <a:defRPr sz="750"/>
            </a:lvl3pPr>
            <a:lvl4pPr marL="1828800" lvl="3" indent="-228600" algn="l">
              <a:lnSpc>
                <a:spcPct val="90000"/>
              </a:lnSpc>
              <a:spcBef>
                <a:spcPts val="400"/>
              </a:spcBef>
              <a:spcAft>
                <a:spcPts val="0"/>
              </a:spcAft>
              <a:buSzPts val="675"/>
              <a:buNone/>
              <a:defRPr sz="675"/>
            </a:lvl4pPr>
            <a:lvl5pPr marL="2286000" lvl="4" indent="-228600" algn="l">
              <a:lnSpc>
                <a:spcPct val="90000"/>
              </a:lnSpc>
              <a:spcBef>
                <a:spcPts val="400"/>
              </a:spcBef>
              <a:spcAft>
                <a:spcPts val="0"/>
              </a:spcAft>
              <a:buSzPts val="675"/>
              <a:buNone/>
              <a:defRPr sz="675"/>
            </a:lvl5pPr>
            <a:lvl6pPr marL="2743200" lvl="5" indent="-228600" algn="l">
              <a:lnSpc>
                <a:spcPct val="90000"/>
              </a:lnSpc>
              <a:spcBef>
                <a:spcPts val="400"/>
              </a:spcBef>
              <a:spcAft>
                <a:spcPts val="0"/>
              </a:spcAft>
              <a:buSzPts val="675"/>
              <a:buNone/>
              <a:defRPr sz="675"/>
            </a:lvl6pPr>
            <a:lvl7pPr marL="3200400" lvl="6" indent="-228600" algn="l">
              <a:lnSpc>
                <a:spcPct val="90000"/>
              </a:lnSpc>
              <a:spcBef>
                <a:spcPts val="400"/>
              </a:spcBef>
              <a:spcAft>
                <a:spcPts val="0"/>
              </a:spcAft>
              <a:buSzPts val="675"/>
              <a:buNone/>
              <a:defRPr sz="675"/>
            </a:lvl7pPr>
            <a:lvl8pPr marL="3657600" lvl="7" indent="-228600" algn="l">
              <a:lnSpc>
                <a:spcPct val="90000"/>
              </a:lnSpc>
              <a:spcBef>
                <a:spcPts val="400"/>
              </a:spcBef>
              <a:spcAft>
                <a:spcPts val="0"/>
              </a:spcAft>
              <a:buSzPts val="675"/>
              <a:buNone/>
              <a:defRPr sz="675"/>
            </a:lvl8pPr>
            <a:lvl9pPr marL="4114800" lvl="8" indent="-228600" algn="l">
              <a:lnSpc>
                <a:spcPct val="90000"/>
              </a:lnSpc>
              <a:spcBef>
                <a:spcPts val="400"/>
              </a:spcBef>
              <a:spcAft>
                <a:spcPts val="400"/>
              </a:spcAft>
              <a:buSzPts val="675"/>
              <a:buNone/>
              <a:defRPr sz="675"/>
            </a:lvl9pPr>
          </a:lstStyle>
          <a:p>
            <a:endParaRPr/>
          </a:p>
        </p:txBody>
      </p:sp>
      <p:sp>
        <p:nvSpPr>
          <p:cNvPr id="20" name="Google Shape;20;p32"/>
          <p:cNvSpPr txBox="1">
            <a:spLocks noGrp="1"/>
          </p:cNvSpPr>
          <p:nvPr>
            <p:ph type="dt" idx="10"/>
          </p:nvPr>
        </p:nvSpPr>
        <p:spPr>
          <a:xfrm>
            <a:off x="3224210" y="6481096"/>
            <a:ext cx="4131409" cy="2286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C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 name="Google Shape;21;p32"/>
          <p:cNvSpPr txBox="1">
            <a:spLocks noGrp="1"/>
          </p:cNvSpPr>
          <p:nvPr>
            <p:ph type="ftr" idx="11"/>
          </p:nvPr>
        </p:nvSpPr>
        <p:spPr>
          <a:xfrm>
            <a:off x="688568" y="6481101"/>
            <a:ext cx="2250897" cy="302201"/>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2"/>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pic>
        <p:nvPicPr>
          <p:cNvPr id="23" name="Google Shape;23;p32" descr="2"/>
          <p:cNvPicPr preferRelativeResize="0"/>
          <p:nvPr/>
        </p:nvPicPr>
        <p:blipFill rotWithShape="1">
          <a:blip r:embed="rId2">
            <a:alphaModFix/>
          </a:blip>
          <a:srcRect l="8462"/>
          <a:stretch/>
        </p:blipFill>
        <p:spPr>
          <a:xfrm>
            <a:off x="23760" y="0"/>
            <a:ext cx="12193694" cy="4277734"/>
          </a:xfrm>
          <a:prstGeom prst="rect">
            <a:avLst/>
          </a:prstGeom>
          <a:noFill/>
          <a:ln>
            <a:noFill/>
          </a:ln>
        </p:spPr>
      </p:pic>
      <p:sp>
        <p:nvSpPr>
          <p:cNvPr id="24" name="Google Shape;24;p32"/>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ES"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Diseño personalizado">
  <p:cSld name="4_Diseño personalizado">
    <p:spTree>
      <p:nvGrpSpPr>
        <p:cNvPr id="1" name="Shape 95"/>
        <p:cNvGrpSpPr/>
        <p:nvPr/>
      </p:nvGrpSpPr>
      <p:grpSpPr>
        <a:xfrm>
          <a:off x="0" y="0"/>
          <a:ext cx="0" cy="0"/>
          <a:chOff x="0" y="0"/>
          <a:chExt cx="0" cy="0"/>
        </a:xfrm>
      </p:grpSpPr>
      <p:sp>
        <p:nvSpPr>
          <p:cNvPr id="96" name="Google Shape;96;p159"/>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159"/>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6000"/>
              <a:buFont typeface="Arial"/>
              <a:buNone/>
              <a:defRPr sz="6000" b="0" i="0" u="none" strike="noStrike" cap="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98" name="Google Shape;98;p159"/>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 name="Google Shape;99;p159"/>
          <p:cNvSpPr txBox="1">
            <a:spLocks noGrp="1"/>
          </p:cNvSpPr>
          <p:nvPr>
            <p:ph type="ftr" idx="11"/>
          </p:nvPr>
        </p:nvSpPr>
        <p:spPr>
          <a:xfrm>
            <a:off x="169663" y="6554698"/>
            <a:ext cx="3348192" cy="303303"/>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159"/>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sv-SE"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2_Normal con fuente ">
  <p:cSld name="8_Normal con fuente  2">
    <p:bg>
      <p:bgPr>
        <a:solidFill>
          <a:schemeClr val="lt1"/>
        </a:solidFill>
        <a:effectLst/>
      </p:bgPr>
    </p:bg>
    <p:spTree>
      <p:nvGrpSpPr>
        <p:cNvPr id="1" name="Shape 101"/>
        <p:cNvGrpSpPr/>
        <p:nvPr/>
      </p:nvGrpSpPr>
      <p:grpSpPr>
        <a:xfrm>
          <a:off x="0" y="0"/>
          <a:ext cx="0" cy="0"/>
          <a:chOff x="0" y="0"/>
          <a:chExt cx="0" cy="0"/>
        </a:xfrm>
      </p:grpSpPr>
      <p:sp>
        <p:nvSpPr>
          <p:cNvPr id="102" name="Google Shape;102;p15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SzPts val="36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15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04" name="Google Shape;104;p156"/>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105" name="Google Shape;105;p156"/>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975"/>
              </a:spcBef>
              <a:spcAft>
                <a:spcPts val="0"/>
              </a:spcAft>
              <a:buClr>
                <a:srgbClr val="C00000"/>
              </a:buClr>
              <a:buSzPts val="1800"/>
              <a:buFont typeface="Arial"/>
              <a:buChar char="»"/>
              <a:defRPr/>
            </a:lvl1pPr>
            <a:lvl2pPr marL="914400" lvl="1" indent="-342900" algn="l">
              <a:lnSpc>
                <a:spcPct val="85000"/>
              </a:lnSpc>
              <a:spcBef>
                <a:spcPts val="450"/>
              </a:spcBef>
              <a:spcAft>
                <a:spcPts val="0"/>
              </a:spcAft>
              <a:buSzPts val="1800"/>
              <a:buChar char=" "/>
              <a:defRPr/>
            </a:lvl2pPr>
            <a:lvl3pPr marL="1371600" lvl="2" indent="-323850" algn="l">
              <a:lnSpc>
                <a:spcPct val="85000"/>
              </a:lnSpc>
              <a:spcBef>
                <a:spcPts val="450"/>
              </a:spcBef>
              <a:spcAft>
                <a:spcPts val="0"/>
              </a:spcAft>
              <a:buSzPts val="1500"/>
              <a:buChar char=" "/>
              <a:defRPr/>
            </a:lvl3pPr>
            <a:lvl4pPr marL="1828800" lvl="3" indent="-314325" algn="l">
              <a:lnSpc>
                <a:spcPct val="85000"/>
              </a:lnSpc>
              <a:spcBef>
                <a:spcPts val="450"/>
              </a:spcBef>
              <a:spcAft>
                <a:spcPts val="0"/>
              </a:spcAft>
              <a:buSzPts val="1350"/>
              <a:buChar char=" "/>
              <a:defRPr/>
            </a:lvl4pPr>
            <a:lvl5pPr marL="2286000" lvl="4" indent="-314325" algn="l">
              <a:lnSpc>
                <a:spcPct val="85000"/>
              </a:lnSpc>
              <a:spcBef>
                <a:spcPts val="450"/>
              </a:spcBef>
              <a:spcAft>
                <a:spcPts val="0"/>
              </a:spcAft>
              <a:buSzPts val="1350"/>
              <a:buChar char=" "/>
              <a:defRPr/>
            </a:lvl5pPr>
            <a:lvl6pPr marL="2743200" lvl="5" indent="-314325" algn="l">
              <a:lnSpc>
                <a:spcPct val="85000"/>
              </a:lnSpc>
              <a:spcBef>
                <a:spcPts val="450"/>
              </a:spcBef>
              <a:spcAft>
                <a:spcPts val="0"/>
              </a:spcAft>
              <a:buSzPts val="1350"/>
              <a:buChar char=" "/>
              <a:defRPr/>
            </a:lvl6pPr>
            <a:lvl7pPr marL="3200400" lvl="6" indent="-314325" algn="l">
              <a:lnSpc>
                <a:spcPct val="85000"/>
              </a:lnSpc>
              <a:spcBef>
                <a:spcPts val="450"/>
              </a:spcBef>
              <a:spcAft>
                <a:spcPts val="0"/>
              </a:spcAft>
              <a:buSzPts val="1350"/>
              <a:buChar char=" "/>
              <a:defRPr/>
            </a:lvl7pPr>
            <a:lvl8pPr marL="3657600" lvl="7" indent="-314325" algn="l">
              <a:lnSpc>
                <a:spcPct val="85000"/>
              </a:lnSpc>
              <a:spcBef>
                <a:spcPts val="450"/>
              </a:spcBef>
              <a:spcAft>
                <a:spcPts val="0"/>
              </a:spcAft>
              <a:buSzPts val="1350"/>
              <a:buChar char=" "/>
              <a:defRPr/>
            </a:lvl8pPr>
            <a:lvl9pPr marL="4114800" lvl="8" indent="-314325" algn="l">
              <a:lnSpc>
                <a:spcPct val="85000"/>
              </a:lnSpc>
              <a:spcBef>
                <a:spcPts val="450"/>
              </a:spcBef>
              <a:spcAft>
                <a:spcPts val="0"/>
              </a:spcAft>
              <a:buSzPts val="1350"/>
              <a:buChar char=" "/>
              <a:defRPr/>
            </a:lvl9pPr>
          </a:lstStyle>
          <a:p>
            <a:endParaRPr/>
          </a:p>
        </p:txBody>
      </p:sp>
      <p:cxnSp>
        <p:nvCxnSpPr>
          <p:cNvPr id="106" name="Google Shape;106;p156"/>
          <p:cNvCxnSpPr/>
          <p:nvPr/>
        </p:nvCxnSpPr>
        <p:spPr>
          <a:xfrm>
            <a:off x="625912" y="1772816"/>
            <a:ext cx="10816259" cy="0"/>
          </a:xfrm>
          <a:prstGeom prst="straightConnector1">
            <a:avLst/>
          </a:prstGeom>
          <a:noFill/>
          <a:ln w="9525" cap="flat" cmpd="sng">
            <a:solidFill>
              <a:srgbClr val="BF0000"/>
            </a:solidFill>
            <a:prstDash val="solid"/>
            <a:round/>
            <a:headEnd type="none" w="sm" len="sm"/>
            <a:tailEnd type="none" w="sm" len="sm"/>
          </a:ln>
        </p:spPr>
      </p:cxnSp>
      <p:sp>
        <p:nvSpPr>
          <p:cNvPr id="107" name="Google Shape;107;p156"/>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 name="Google Shape;108;p156"/>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156"/>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110" name="Google Shape;110;p156"/>
          <p:cNvCxnSpPr/>
          <p:nvPr/>
        </p:nvCxnSpPr>
        <p:spPr>
          <a:xfrm>
            <a:off x="625912" y="1772816"/>
            <a:ext cx="10816259" cy="0"/>
          </a:xfrm>
          <a:prstGeom prst="straightConnector1">
            <a:avLst/>
          </a:prstGeom>
          <a:noFill/>
          <a:ln w="9525" cap="flat" cmpd="sng">
            <a:solidFill>
              <a:srgbClr val="BF0000"/>
            </a:solidFill>
            <a:prstDash val="solid"/>
            <a:round/>
            <a:headEnd type="none" w="sm" len="sm"/>
            <a:tailEnd type="none" w="sm" len="sm"/>
          </a:ln>
        </p:spPr>
      </p:cxnSp>
      <p:sp>
        <p:nvSpPr>
          <p:cNvPr id="111" name="Google Shape;111;p156"/>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sv-SE"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os objetos">
  <p:cSld name="2_Dos objetos">
    <p:spTree>
      <p:nvGrpSpPr>
        <p:cNvPr id="1" name="Shape 112"/>
        <p:cNvGrpSpPr/>
        <p:nvPr/>
      </p:nvGrpSpPr>
      <p:grpSpPr>
        <a:xfrm>
          <a:off x="0" y="0"/>
          <a:ext cx="0" cy="0"/>
          <a:chOff x="0" y="0"/>
          <a:chExt cx="0" cy="0"/>
        </a:xfrm>
      </p:grpSpPr>
      <p:sp>
        <p:nvSpPr>
          <p:cNvPr id="113" name="Google Shape;113;p157"/>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accent1"/>
              </a:buClr>
              <a:buSzPts val="3000"/>
              <a:buFont typeface="Calibri"/>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157"/>
          <p:cNvSpPr txBox="1">
            <a:spLocks noGrp="1"/>
          </p:cNvSpPr>
          <p:nvPr>
            <p:ph type="body" idx="1"/>
          </p:nvPr>
        </p:nvSpPr>
        <p:spPr>
          <a:xfrm>
            <a:off x="679387" y="1998134"/>
            <a:ext cx="4682264" cy="3767328"/>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975"/>
              </a:spcBef>
              <a:spcAft>
                <a:spcPts val="0"/>
              </a:spcAft>
              <a:buClr>
                <a:srgbClr val="C00000"/>
              </a:buClr>
              <a:buSzPts val="1800"/>
              <a:buFont typeface="Arial"/>
              <a:buChar char="»"/>
              <a:defRPr sz="1800"/>
            </a:lvl1pPr>
            <a:lvl2pPr marL="914400" lvl="1" indent="-323850" algn="l">
              <a:lnSpc>
                <a:spcPct val="85000"/>
              </a:lnSpc>
              <a:spcBef>
                <a:spcPts val="450"/>
              </a:spcBef>
              <a:spcAft>
                <a:spcPts val="0"/>
              </a:spcAft>
              <a:buClr>
                <a:srgbClr val="C00000"/>
              </a:buClr>
              <a:buSzPts val="1500"/>
              <a:buFont typeface="Arial"/>
              <a:buChar char=" "/>
              <a:defRPr sz="1500"/>
            </a:lvl2pPr>
            <a:lvl3pPr marL="1371600" lvl="2" indent="-314325" algn="l">
              <a:lnSpc>
                <a:spcPct val="85000"/>
              </a:lnSpc>
              <a:spcBef>
                <a:spcPts val="450"/>
              </a:spcBef>
              <a:spcAft>
                <a:spcPts val="0"/>
              </a:spcAft>
              <a:buClr>
                <a:srgbClr val="C00000"/>
              </a:buClr>
              <a:buSzPts val="1350"/>
              <a:buFont typeface="Arial"/>
              <a:buChar char=" "/>
              <a:defRPr sz="1350"/>
            </a:lvl3pPr>
            <a:lvl4pPr marL="1828800" lvl="3" indent="-304800" algn="l">
              <a:lnSpc>
                <a:spcPct val="85000"/>
              </a:lnSpc>
              <a:spcBef>
                <a:spcPts val="450"/>
              </a:spcBef>
              <a:spcAft>
                <a:spcPts val="0"/>
              </a:spcAft>
              <a:buClr>
                <a:srgbClr val="C00000"/>
              </a:buClr>
              <a:buSzPts val="1200"/>
              <a:buFont typeface="Arial"/>
              <a:buChar char=" "/>
              <a:defRPr sz="1200"/>
            </a:lvl4pPr>
            <a:lvl5pPr marL="2286000" lvl="4" indent="-304800" algn="l">
              <a:lnSpc>
                <a:spcPct val="85000"/>
              </a:lnSpc>
              <a:spcBef>
                <a:spcPts val="450"/>
              </a:spcBef>
              <a:spcAft>
                <a:spcPts val="0"/>
              </a:spcAft>
              <a:buClr>
                <a:srgbClr val="C00000"/>
              </a:buClr>
              <a:buSzPts val="1200"/>
              <a:buFont typeface="Arial"/>
              <a:buChar char=" "/>
              <a:defRPr sz="1200"/>
            </a:lvl5pPr>
            <a:lvl6pPr marL="2743200" lvl="5" indent="-304800" algn="l">
              <a:lnSpc>
                <a:spcPct val="85000"/>
              </a:lnSpc>
              <a:spcBef>
                <a:spcPts val="450"/>
              </a:spcBef>
              <a:spcAft>
                <a:spcPts val="0"/>
              </a:spcAft>
              <a:buClr>
                <a:srgbClr val="262626"/>
              </a:buClr>
              <a:buSzPts val="1200"/>
              <a:buChar char=" "/>
              <a:defRPr sz="1200"/>
            </a:lvl6pPr>
            <a:lvl7pPr marL="3200400" lvl="6" indent="-304800" algn="l">
              <a:lnSpc>
                <a:spcPct val="85000"/>
              </a:lnSpc>
              <a:spcBef>
                <a:spcPts val="450"/>
              </a:spcBef>
              <a:spcAft>
                <a:spcPts val="0"/>
              </a:spcAft>
              <a:buClr>
                <a:srgbClr val="262626"/>
              </a:buClr>
              <a:buSzPts val="1200"/>
              <a:buChar char=" "/>
              <a:defRPr sz="1200"/>
            </a:lvl7pPr>
            <a:lvl8pPr marL="3657600" lvl="7" indent="-304800" algn="l">
              <a:lnSpc>
                <a:spcPct val="85000"/>
              </a:lnSpc>
              <a:spcBef>
                <a:spcPts val="450"/>
              </a:spcBef>
              <a:spcAft>
                <a:spcPts val="0"/>
              </a:spcAft>
              <a:buClr>
                <a:srgbClr val="262626"/>
              </a:buClr>
              <a:buSzPts val="1200"/>
              <a:buChar char=" "/>
              <a:defRPr sz="1200"/>
            </a:lvl8pPr>
            <a:lvl9pPr marL="4114800" lvl="8" indent="-304800" algn="l">
              <a:lnSpc>
                <a:spcPct val="85000"/>
              </a:lnSpc>
              <a:spcBef>
                <a:spcPts val="450"/>
              </a:spcBef>
              <a:spcAft>
                <a:spcPts val="0"/>
              </a:spcAft>
              <a:buClr>
                <a:srgbClr val="262626"/>
              </a:buClr>
              <a:buSzPts val="1200"/>
              <a:buChar char=" "/>
              <a:defRPr sz="1200"/>
            </a:lvl9pPr>
          </a:lstStyle>
          <a:p>
            <a:endParaRPr/>
          </a:p>
        </p:txBody>
      </p:sp>
      <p:sp>
        <p:nvSpPr>
          <p:cNvPr id="115" name="Google Shape;115;p157"/>
          <p:cNvSpPr txBox="1">
            <a:spLocks noGrp="1"/>
          </p:cNvSpPr>
          <p:nvPr>
            <p:ph type="body" idx="2"/>
          </p:nvPr>
        </p:nvSpPr>
        <p:spPr>
          <a:xfrm>
            <a:off x="6035596" y="1998134"/>
            <a:ext cx="4682264" cy="3767328"/>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975"/>
              </a:spcBef>
              <a:spcAft>
                <a:spcPts val="0"/>
              </a:spcAft>
              <a:buClr>
                <a:srgbClr val="C00000"/>
              </a:buClr>
              <a:buSzPts val="1800"/>
              <a:buFont typeface="Arial"/>
              <a:buChar char="»"/>
              <a:defRPr sz="1800"/>
            </a:lvl1pPr>
            <a:lvl2pPr marL="914400" lvl="1" indent="-323850" algn="l">
              <a:lnSpc>
                <a:spcPct val="85000"/>
              </a:lnSpc>
              <a:spcBef>
                <a:spcPts val="450"/>
              </a:spcBef>
              <a:spcAft>
                <a:spcPts val="0"/>
              </a:spcAft>
              <a:buClr>
                <a:srgbClr val="C00000"/>
              </a:buClr>
              <a:buSzPts val="1500"/>
              <a:buFont typeface="Arial"/>
              <a:buChar char=" "/>
              <a:defRPr sz="1500"/>
            </a:lvl2pPr>
            <a:lvl3pPr marL="1371600" lvl="2" indent="-314325" algn="l">
              <a:lnSpc>
                <a:spcPct val="85000"/>
              </a:lnSpc>
              <a:spcBef>
                <a:spcPts val="450"/>
              </a:spcBef>
              <a:spcAft>
                <a:spcPts val="0"/>
              </a:spcAft>
              <a:buClr>
                <a:srgbClr val="C00000"/>
              </a:buClr>
              <a:buSzPts val="1350"/>
              <a:buFont typeface="Arial"/>
              <a:buChar char=" "/>
              <a:defRPr sz="1350"/>
            </a:lvl3pPr>
            <a:lvl4pPr marL="1828800" lvl="3" indent="-304800" algn="l">
              <a:lnSpc>
                <a:spcPct val="85000"/>
              </a:lnSpc>
              <a:spcBef>
                <a:spcPts val="450"/>
              </a:spcBef>
              <a:spcAft>
                <a:spcPts val="0"/>
              </a:spcAft>
              <a:buClr>
                <a:srgbClr val="C00000"/>
              </a:buClr>
              <a:buSzPts val="1200"/>
              <a:buFont typeface="Arial"/>
              <a:buChar char=" "/>
              <a:defRPr sz="1200"/>
            </a:lvl4pPr>
            <a:lvl5pPr marL="2286000" lvl="4" indent="-304800" algn="l">
              <a:lnSpc>
                <a:spcPct val="85000"/>
              </a:lnSpc>
              <a:spcBef>
                <a:spcPts val="450"/>
              </a:spcBef>
              <a:spcAft>
                <a:spcPts val="0"/>
              </a:spcAft>
              <a:buClr>
                <a:srgbClr val="C00000"/>
              </a:buClr>
              <a:buSzPts val="1200"/>
              <a:buFont typeface="Arial"/>
              <a:buChar char=" "/>
              <a:defRPr sz="1200"/>
            </a:lvl5pPr>
            <a:lvl6pPr marL="2743200" lvl="5" indent="-304800" algn="l">
              <a:lnSpc>
                <a:spcPct val="85000"/>
              </a:lnSpc>
              <a:spcBef>
                <a:spcPts val="450"/>
              </a:spcBef>
              <a:spcAft>
                <a:spcPts val="0"/>
              </a:spcAft>
              <a:buClr>
                <a:srgbClr val="262626"/>
              </a:buClr>
              <a:buSzPts val="1200"/>
              <a:buChar char=" "/>
              <a:defRPr sz="1200"/>
            </a:lvl6pPr>
            <a:lvl7pPr marL="3200400" lvl="6" indent="-304800" algn="l">
              <a:lnSpc>
                <a:spcPct val="85000"/>
              </a:lnSpc>
              <a:spcBef>
                <a:spcPts val="450"/>
              </a:spcBef>
              <a:spcAft>
                <a:spcPts val="0"/>
              </a:spcAft>
              <a:buClr>
                <a:srgbClr val="262626"/>
              </a:buClr>
              <a:buSzPts val="1200"/>
              <a:buChar char=" "/>
              <a:defRPr sz="1200"/>
            </a:lvl7pPr>
            <a:lvl8pPr marL="3657600" lvl="7" indent="-304800" algn="l">
              <a:lnSpc>
                <a:spcPct val="85000"/>
              </a:lnSpc>
              <a:spcBef>
                <a:spcPts val="450"/>
              </a:spcBef>
              <a:spcAft>
                <a:spcPts val="0"/>
              </a:spcAft>
              <a:buClr>
                <a:srgbClr val="262626"/>
              </a:buClr>
              <a:buSzPts val="1200"/>
              <a:buChar char=" "/>
              <a:defRPr sz="1200"/>
            </a:lvl8pPr>
            <a:lvl9pPr marL="4114800" lvl="8" indent="-304800" algn="l">
              <a:lnSpc>
                <a:spcPct val="85000"/>
              </a:lnSpc>
              <a:spcBef>
                <a:spcPts val="450"/>
              </a:spcBef>
              <a:spcAft>
                <a:spcPts val="0"/>
              </a:spcAft>
              <a:buClr>
                <a:srgbClr val="262626"/>
              </a:buClr>
              <a:buSzPts val="1200"/>
              <a:buChar char=" "/>
              <a:defRPr sz="1200"/>
            </a:lvl9pPr>
          </a:lstStyle>
          <a:p>
            <a:endParaRPr/>
          </a:p>
        </p:txBody>
      </p:sp>
      <p:sp>
        <p:nvSpPr>
          <p:cNvPr id="116" name="Google Shape;116;p15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7725"/>
              <a:buFont typeface="Arial"/>
              <a:buNone/>
              <a:defRPr sz="7725" b="0" i="0" u="none" strike="noStrike" cap="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17" name="Google Shape;117;p157"/>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lt2"/>
              </a:solidFill>
              <a:latin typeface="Calibri"/>
              <a:ea typeface="Calibri"/>
              <a:cs typeface="Calibri"/>
              <a:sym typeface="Calibri"/>
            </a:endParaRPr>
          </a:p>
        </p:txBody>
      </p:sp>
      <p:sp>
        <p:nvSpPr>
          <p:cNvPr id="118" name="Google Shape;118;p157"/>
          <p:cNvSpPr txBox="1">
            <a:spLocks noGrp="1"/>
          </p:cNvSpPr>
          <p:nvPr>
            <p:ph type="body" idx="3"/>
          </p:nvPr>
        </p:nvSpPr>
        <p:spPr>
          <a:xfrm>
            <a:off x="5976011" y="6509539"/>
            <a:ext cx="2171244" cy="305415"/>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0"/>
              </a:spcBef>
              <a:spcAft>
                <a:spcPts val="0"/>
              </a:spcAft>
              <a:buSzPts val="825"/>
              <a:buNone/>
              <a:defRPr sz="825" b="0" i="0">
                <a:solidFill>
                  <a:srgbClr val="888888"/>
                </a:solidFill>
                <a:latin typeface="Arial"/>
                <a:ea typeface="Arial"/>
                <a:cs typeface="Arial"/>
                <a:sym typeface="Arial"/>
              </a:defRPr>
            </a:lvl1pPr>
            <a:lvl2pPr marL="914400" lvl="1" indent="-228600" algn="l">
              <a:lnSpc>
                <a:spcPct val="85000"/>
              </a:lnSpc>
              <a:spcBef>
                <a:spcPts val="450"/>
              </a:spcBef>
              <a:spcAft>
                <a:spcPts val="0"/>
              </a:spcAft>
              <a:buClr>
                <a:srgbClr val="262626"/>
              </a:buClr>
              <a:buSzPts val="1050"/>
              <a:buNone/>
              <a:defRPr sz="1050"/>
            </a:lvl2pPr>
            <a:lvl3pPr marL="1371600" lvl="2" indent="-228600" algn="l">
              <a:lnSpc>
                <a:spcPct val="85000"/>
              </a:lnSpc>
              <a:spcBef>
                <a:spcPts val="450"/>
              </a:spcBef>
              <a:spcAft>
                <a:spcPts val="0"/>
              </a:spcAft>
              <a:buClr>
                <a:srgbClr val="262626"/>
              </a:buClr>
              <a:buSzPts val="1050"/>
              <a:buNone/>
              <a:defRPr sz="1050"/>
            </a:lvl3pPr>
            <a:lvl4pPr marL="1828800" lvl="3" indent="-228600" algn="l">
              <a:lnSpc>
                <a:spcPct val="85000"/>
              </a:lnSpc>
              <a:spcBef>
                <a:spcPts val="450"/>
              </a:spcBef>
              <a:spcAft>
                <a:spcPts val="0"/>
              </a:spcAft>
              <a:buClr>
                <a:srgbClr val="262626"/>
              </a:buClr>
              <a:buSzPts val="1050"/>
              <a:buNone/>
              <a:defRPr sz="1050"/>
            </a:lvl4pPr>
            <a:lvl5pPr marL="2286000" lvl="4" indent="-228600" algn="l">
              <a:lnSpc>
                <a:spcPct val="85000"/>
              </a:lnSpc>
              <a:spcBef>
                <a:spcPts val="450"/>
              </a:spcBef>
              <a:spcAft>
                <a:spcPts val="0"/>
              </a:spcAft>
              <a:buClr>
                <a:srgbClr val="262626"/>
              </a:buClr>
              <a:buSzPts val="1050"/>
              <a:buNone/>
              <a:defRPr sz="1050"/>
            </a:lvl5pPr>
            <a:lvl6pPr marL="2743200" lvl="5" indent="-342900" algn="l">
              <a:lnSpc>
                <a:spcPct val="85000"/>
              </a:lnSpc>
              <a:spcBef>
                <a:spcPts val="450"/>
              </a:spcBef>
              <a:spcAft>
                <a:spcPts val="0"/>
              </a:spcAft>
              <a:buClr>
                <a:srgbClr val="262626"/>
              </a:buClr>
              <a:buSzPts val="1800"/>
              <a:buChar char=" "/>
              <a:defRPr/>
            </a:lvl6pPr>
            <a:lvl7pPr marL="3200400" lvl="6" indent="-342900" algn="l">
              <a:lnSpc>
                <a:spcPct val="85000"/>
              </a:lnSpc>
              <a:spcBef>
                <a:spcPts val="450"/>
              </a:spcBef>
              <a:spcAft>
                <a:spcPts val="0"/>
              </a:spcAft>
              <a:buClr>
                <a:srgbClr val="262626"/>
              </a:buClr>
              <a:buSzPts val="1800"/>
              <a:buChar char=" "/>
              <a:defRPr/>
            </a:lvl7pPr>
            <a:lvl8pPr marL="3657600" lvl="7" indent="-342900" algn="l">
              <a:lnSpc>
                <a:spcPct val="85000"/>
              </a:lnSpc>
              <a:spcBef>
                <a:spcPts val="450"/>
              </a:spcBef>
              <a:spcAft>
                <a:spcPts val="0"/>
              </a:spcAft>
              <a:buClr>
                <a:srgbClr val="262626"/>
              </a:buClr>
              <a:buSzPts val="1800"/>
              <a:buChar char=" "/>
              <a:defRPr/>
            </a:lvl8pPr>
            <a:lvl9pPr marL="4114800" lvl="8" indent="-342900" algn="l">
              <a:lnSpc>
                <a:spcPct val="85000"/>
              </a:lnSpc>
              <a:spcBef>
                <a:spcPts val="450"/>
              </a:spcBef>
              <a:spcAft>
                <a:spcPts val="0"/>
              </a:spcAft>
              <a:buClr>
                <a:srgbClr val="262626"/>
              </a:buClr>
              <a:buSzPts val="1800"/>
              <a:buChar char=" "/>
              <a:defRPr/>
            </a:lvl9pPr>
          </a:lstStyle>
          <a:p>
            <a:endParaRPr/>
          </a:p>
        </p:txBody>
      </p:sp>
      <p:sp>
        <p:nvSpPr>
          <p:cNvPr id="119" name="Google Shape;119;p157"/>
          <p:cNvSpPr txBox="1">
            <a:spLocks noGrp="1"/>
          </p:cNvSpPr>
          <p:nvPr>
            <p:ph type="dt" idx="10"/>
          </p:nvPr>
        </p:nvSpPr>
        <p:spPr>
          <a:xfrm>
            <a:off x="2910650" y="6511629"/>
            <a:ext cx="829323" cy="256089"/>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 name="Google Shape;120;p15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21"/>
        <p:cNvGrpSpPr/>
        <p:nvPr/>
      </p:nvGrpSpPr>
      <p:grpSpPr>
        <a:xfrm>
          <a:off x="0" y="0"/>
          <a:ext cx="0" cy="0"/>
          <a:chOff x="0" y="0"/>
          <a:chExt cx="0" cy="0"/>
        </a:xfrm>
      </p:grpSpPr>
      <p:sp>
        <p:nvSpPr>
          <p:cNvPr id="122" name="Google Shape;122;p39"/>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39"/>
          <p:cNvSpPr txBox="1">
            <a:spLocks noGrp="1"/>
          </p:cNvSpPr>
          <p:nvPr>
            <p:ph type="body" idx="1"/>
          </p:nvPr>
        </p:nvSpPr>
        <p:spPr>
          <a:xfrm>
            <a:off x="1101707" y="1845734"/>
            <a:ext cx="4957691"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24" name="Google Shape;124;p39"/>
          <p:cNvSpPr txBox="1">
            <a:spLocks noGrp="1"/>
          </p:cNvSpPr>
          <p:nvPr>
            <p:ph type="body" idx="2"/>
          </p:nvPr>
        </p:nvSpPr>
        <p:spPr>
          <a:xfrm>
            <a:off x="6243019" y="1845735"/>
            <a:ext cx="4957691"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25" name="Google Shape;125;p39"/>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 name="Google Shape;126;p39"/>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39"/>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28"/>
        <p:cNvGrpSpPr/>
        <p:nvPr/>
      </p:nvGrpSpPr>
      <p:grpSpPr>
        <a:xfrm>
          <a:off x="0" y="0"/>
          <a:ext cx="0" cy="0"/>
          <a:chOff x="0" y="0"/>
          <a:chExt cx="0" cy="0"/>
        </a:xfrm>
      </p:grpSpPr>
      <p:sp>
        <p:nvSpPr>
          <p:cNvPr id="129" name="Google Shape;129;p40"/>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p40"/>
          <p:cNvSpPr txBox="1">
            <a:spLocks noGrp="1"/>
          </p:cNvSpPr>
          <p:nvPr>
            <p:ph type="body" idx="1"/>
          </p:nvPr>
        </p:nvSpPr>
        <p:spPr>
          <a:xfrm>
            <a:off x="1101709" y="1846052"/>
            <a:ext cx="4957691"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131" name="Google Shape;131;p40"/>
          <p:cNvSpPr txBox="1">
            <a:spLocks noGrp="1"/>
          </p:cNvSpPr>
          <p:nvPr>
            <p:ph type="body" idx="2"/>
          </p:nvPr>
        </p:nvSpPr>
        <p:spPr>
          <a:xfrm>
            <a:off x="1101709" y="2582334"/>
            <a:ext cx="4957691"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32" name="Google Shape;132;p40"/>
          <p:cNvSpPr txBox="1">
            <a:spLocks noGrp="1"/>
          </p:cNvSpPr>
          <p:nvPr>
            <p:ph type="body" idx="3"/>
          </p:nvPr>
        </p:nvSpPr>
        <p:spPr>
          <a:xfrm>
            <a:off x="6243019" y="1846052"/>
            <a:ext cx="4957691"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133" name="Google Shape;133;p40"/>
          <p:cNvSpPr txBox="1">
            <a:spLocks noGrp="1"/>
          </p:cNvSpPr>
          <p:nvPr>
            <p:ph type="body" idx="4"/>
          </p:nvPr>
        </p:nvSpPr>
        <p:spPr>
          <a:xfrm>
            <a:off x="6243019" y="2582334"/>
            <a:ext cx="4957691"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34" name="Google Shape;134;p40"/>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5" name="Google Shape;135;p40"/>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40"/>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En blanco" type="blank">
  <p:cSld name="BLANK">
    <p:spTree>
      <p:nvGrpSpPr>
        <p:cNvPr id="1" name="Shape 137"/>
        <p:cNvGrpSpPr/>
        <p:nvPr/>
      </p:nvGrpSpPr>
      <p:grpSpPr>
        <a:xfrm>
          <a:off x="0" y="0"/>
          <a:ext cx="0" cy="0"/>
          <a:chOff x="0" y="0"/>
          <a:chExt cx="0" cy="0"/>
        </a:xfrm>
      </p:grpSpPr>
      <p:sp>
        <p:nvSpPr>
          <p:cNvPr id="138" name="Google Shape;138;p41"/>
          <p:cNvSpPr/>
          <p:nvPr/>
        </p:nvSpPr>
        <p:spPr>
          <a:xfrm>
            <a:off x="3188" y="6400800"/>
            <a:ext cx="122380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41"/>
          <p:cNvSpPr/>
          <p:nvPr/>
        </p:nvSpPr>
        <p:spPr>
          <a:xfrm>
            <a:off x="16" y="6334316"/>
            <a:ext cx="122380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41"/>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141" name="Google Shape;141;p41"/>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41"/>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43" name="Google Shape;143;p41"/>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sv-SE"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Contenido con título" type="objTx">
  <p:cSld name="OBJECT_WITH_CAPTION_TEXT">
    <p:spTree>
      <p:nvGrpSpPr>
        <p:cNvPr id="1" name="Shape 145"/>
        <p:cNvGrpSpPr/>
        <p:nvPr/>
      </p:nvGrpSpPr>
      <p:grpSpPr>
        <a:xfrm>
          <a:off x="0" y="0"/>
          <a:ext cx="0" cy="0"/>
          <a:chOff x="0" y="0"/>
          <a:chExt cx="0" cy="0"/>
        </a:xfrm>
      </p:grpSpPr>
      <p:sp>
        <p:nvSpPr>
          <p:cNvPr id="146" name="Google Shape;146;p42"/>
          <p:cNvSpPr/>
          <p:nvPr/>
        </p:nvSpPr>
        <p:spPr>
          <a:xfrm>
            <a:off x="17" y="0"/>
            <a:ext cx="4067142" cy="6858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42"/>
          <p:cNvSpPr/>
          <p:nvPr/>
        </p:nvSpPr>
        <p:spPr>
          <a:xfrm>
            <a:off x="4056379" y="0"/>
            <a:ext cx="64266" cy="6858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42"/>
          <p:cNvSpPr txBox="1">
            <a:spLocks noGrp="1"/>
          </p:cNvSpPr>
          <p:nvPr>
            <p:ph type="title"/>
          </p:nvPr>
        </p:nvSpPr>
        <p:spPr>
          <a:xfrm>
            <a:off x="459046" y="594359"/>
            <a:ext cx="3213318" cy="22860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42"/>
          <p:cNvSpPr txBox="1">
            <a:spLocks noGrp="1"/>
          </p:cNvSpPr>
          <p:nvPr>
            <p:ph type="body" idx="1"/>
          </p:nvPr>
        </p:nvSpPr>
        <p:spPr>
          <a:xfrm>
            <a:off x="4819978" y="731520"/>
            <a:ext cx="6518446" cy="52578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50" name="Google Shape;150;p42"/>
          <p:cNvSpPr txBox="1">
            <a:spLocks noGrp="1"/>
          </p:cNvSpPr>
          <p:nvPr>
            <p:ph type="body" idx="2"/>
          </p:nvPr>
        </p:nvSpPr>
        <p:spPr>
          <a:xfrm>
            <a:off x="459046" y="2926080"/>
            <a:ext cx="3213318" cy="337912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500"/>
              <a:buNone/>
              <a:defRPr sz="1500">
                <a:solidFill>
                  <a:srgbClr val="FFFFFF"/>
                </a:solidFill>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151" name="Google Shape;151;p42"/>
          <p:cNvSpPr txBox="1">
            <a:spLocks noGrp="1"/>
          </p:cNvSpPr>
          <p:nvPr>
            <p:ph type="dt" idx="10"/>
          </p:nvPr>
        </p:nvSpPr>
        <p:spPr>
          <a:xfrm>
            <a:off x="467391" y="6459786"/>
            <a:ext cx="262908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2" name="Google Shape;152;p42"/>
          <p:cNvSpPr txBox="1">
            <a:spLocks noGrp="1"/>
          </p:cNvSpPr>
          <p:nvPr>
            <p:ph type="ftr" idx="11"/>
          </p:nvPr>
        </p:nvSpPr>
        <p:spPr>
          <a:xfrm>
            <a:off x="4819978" y="6459786"/>
            <a:ext cx="466696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p42"/>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Imagen con título" type="picTx">
  <p:cSld name="PICTURE_WITH_CAPTION_TEXT">
    <p:spTree>
      <p:nvGrpSpPr>
        <p:cNvPr id="1" name="Shape 154"/>
        <p:cNvGrpSpPr/>
        <p:nvPr/>
      </p:nvGrpSpPr>
      <p:grpSpPr>
        <a:xfrm>
          <a:off x="0" y="0"/>
          <a:ext cx="0" cy="0"/>
          <a:chOff x="0" y="0"/>
          <a:chExt cx="0" cy="0"/>
        </a:xfrm>
      </p:grpSpPr>
      <p:sp>
        <p:nvSpPr>
          <p:cNvPr id="155" name="Google Shape;155;p43"/>
          <p:cNvSpPr/>
          <p:nvPr/>
        </p:nvSpPr>
        <p:spPr>
          <a:xfrm>
            <a:off x="1" y="4953000"/>
            <a:ext cx="12238025" cy="1905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43"/>
          <p:cNvSpPr/>
          <p:nvPr/>
        </p:nvSpPr>
        <p:spPr>
          <a:xfrm>
            <a:off x="16" y="4915076"/>
            <a:ext cx="122380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43"/>
          <p:cNvSpPr txBox="1">
            <a:spLocks noGrp="1"/>
          </p:cNvSpPr>
          <p:nvPr>
            <p:ph type="title"/>
          </p:nvPr>
        </p:nvSpPr>
        <p:spPr>
          <a:xfrm>
            <a:off x="1101710" y="5074920"/>
            <a:ext cx="10154469" cy="822960"/>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43"/>
          <p:cNvSpPr>
            <a:spLocks noGrp="1"/>
          </p:cNvSpPr>
          <p:nvPr>
            <p:ph type="pic" idx="2"/>
          </p:nvPr>
        </p:nvSpPr>
        <p:spPr>
          <a:xfrm>
            <a:off x="16" y="0"/>
            <a:ext cx="12241198" cy="4915076"/>
          </a:xfrm>
          <a:prstGeom prst="rect">
            <a:avLst/>
          </a:prstGeom>
          <a:solidFill>
            <a:srgbClr val="C6D1DD"/>
          </a:solidFill>
          <a:ln>
            <a:noFill/>
          </a:ln>
        </p:spPr>
      </p:sp>
      <p:sp>
        <p:nvSpPr>
          <p:cNvPr id="159" name="Google Shape;159;p43"/>
          <p:cNvSpPr txBox="1">
            <a:spLocks noGrp="1"/>
          </p:cNvSpPr>
          <p:nvPr>
            <p:ph type="body" idx="1"/>
          </p:nvPr>
        </p:nvSpPr>
        <p:spPr>
          <a:xfrm>
            <a:off x="1101709" y="5907024"/>
            <a:ext cx="10154086" cy="594360"/>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500"/>
              <a:buNone/>
              <a:defRPr sz="1500">
                <a:solidFill>
                  <a:srgbClr val="FFFFFF"/>
                </a:solidFill>
              </a:defRPr>
            </a:lvl1pPr>
            <a:lvl2pPr marL="914400" lvl="1" indent="-228600" algn="l">
              <a:lnSpc>
                <a:spcPct val="90000"/>
              </a:lnSpc>
              <a:spcBef>
                <a:spcPts val="6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160" name="Google Shape;160;p43"/>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1" name="Google Shape;161;p43"/>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2" name="Google Shape;162;p43"/>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63"/>
        <p:cNvGrpSpPr/>
        <p:nvPr/>
      </p:nvGrpSpPr>
      <p:grpSpPr>
        <a:xfrm>
          <a:off x="0" y="0"/>
          <a:ext cx="0" cy="0"/>
          <a:chOff x="0" y="0"/>
          <a:chExt cx="0" cy="0"/>
        </a:xfrm>
      </p:grpSpPr>
      <p:sp>
        <p:nvSpPr>
          <p:cNvPr id="164" name="Google Shape;164;p44"/>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p44"/>
          <p:cNvSpPr txBox="1">
            <a:spLocks noGrp="1"/>
          </p:cNvSpPr>
          <p:nvPr>
            <p:ph type="body" idx="1"/>
          </p:nvPr>
        </p:nvSpPr>
        <p:spPr>
          <a:xfrm rot="5400000">
            <a:off x="4139529" y="-1192086"/>
            <a:ext cx="4023360" cy="10099001"/>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66" name="Google Shape;166;p44"/>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 name="Google Shape;167;p44"/>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 name="Google Shape;168;p4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Título vertical y texto" type="vertTitleAndTx">
  <p:cSld name="VERTICAL_TITLE_AND_VERTICAL_TEXT">
    <p:spTree>
      <p:nvGrpSpPr>
        <p:cNvPr id="1" name="Shape 169"/>
        <p:cNvGrpSpPr/>
        <p:nvPr/>
      </p:nvGrpSpPr>
      <p:grpSpPr>
        <a:xfrm>
          <a:off x="0" y="0"/>
          <a:ext cx="0" cy="0"/>
          <a:chOff x="0" y="0"/>
          <a:chExt cx="0" cy="0"/>
        </a:xfrm>
      </p:grpSpPr>
      <p:sp>
        <p:nvSpPr>
          <p:cNvPr id="170" name="Google Shape;170;p45"/>
          <p:cNvSpPr/>
          <p:nvPr/>
        </p:nvSpPr>
        <p:spPr>
          <a:xfrm>
            <a:off x="3188" y="6400800"/>
            <a:ext cx="122380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45"/>
          <p:cNvSpPr/>
          <p:nvPr/>
        </p:nvSpPr>
        <p:spPr>
          <a:xfrm>
            <a:off x="16" y="6334316"/>
            <a:ext cx="122380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45"/>
          <p:cNvSpPr txBox="1">
            <a:spLocks noGrp="1"/>
          </p:cNvSpPr>
          <p:nvPr>
            <p:ph type="title"/>
          </p:nvPr>
        </p:nvSpPr>
        <p:spPr>
          <a:xfrm rot="5400000">
            <a:off x="7199925" y="1972495"/>
            <a:ext cx="5759898" cy="2639512"/>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45"/>
          <p:cNvSpPr txBox="1">
            <a:spLocks noGrp="1"/>
          </p:cNvSpPr>
          <p:nvPr>
            <p:ph type="body" idx="1"/>
          </p:nvPr>
        </p:nvSpPr>
        <p:spPr>
          <a:xfrm rot="5400000">
            <a:off x="1844395" y="-590508"/>
            <a:ext cx="5759898" cy="7765519"/>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74" name="Google Shape;174;p45"/>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5" name="Google Shape;175;p45"/>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6" name="Google Shape;176;p45"/>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5"/>
        <p:cNvGrpSpPr/>
        <p:nvPr/>
      </p:nvGrpSpPr>
      <p:grpSpPr>
        <a:xfrm>
          <a:off x="0" y="0"/>
          <a:ext cx="0" cy="0"/>
          <a:chOff x="0" y="0"/>
          <a:chExt cx="0" cy="0"/>
        </a:xfrm>
      </p:grpSpPr>
      <p:sp>
        <p:nvSpPr>
          <p:cNvPr id="26" name="Google Shape;26;p34"/>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34"/>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28" name="Google Shape;28;p34"/>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 name="Google Shape;29;p34"/>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31" name="Google Shape;31;p34"/>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ES"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Encabezado de Seccion ">
  <p:cSld name="Encabezado de Seccion ">
    <p:spTree>
      <p:nvGrpSpPr>
        <p:cNvPr id="1" name="Shape 177"/>
        <p:cNvGrpSpPr/>
        <p:nvPr/>
      </p:nvGrpSpPr>
      <p:grpSpPr>
        <a:xfrm>
          <a:off x="0" y="0"/>
          <a:ext cx="0" cy="0"/>
          <a:chOff x="0" y="0"/>
          <a:chExt cx="0" cy="0"/>
        </a:xfrm>
      </p:grpSpPr>
      <p:sp>
        <p:nvSpPr>
          <p:cNvPr id="178" name="Google Shape;178;p46"/>
          <p:cNvSpPr txBox="1">
            <a:spLocks noGrp="1"/>
          </p:cNvSpPr>
          <p:nvPr>
            <p:ph type="title"/>
          </p:nvPr>
        </p:nvSpPr>
        <p:spPr>
          <a:xfrm>
            <a:off x="553609" y="2051018"/>
            <a:ext cx="10824293" cy="613283"/>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rgbClr val="C00000"/>
              </a:buClr>
              <a:buSzPts val="5400"/>
              <a:buFont typeface="Calibri"/>
              <a:buNone/>
              <a:defRPr sz="5400" b="0">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 name="Google Shape;179;p46"/>
          <p:cNvSpPr txBox="1">
            <a:spLocks noGrp="1"/>
          </p:cNvSpPr>
          <p:nvPr>
            <p:ph type="body" idx="1"/>
          </p:nvPr>
        </p:nvSpPr>
        <p:spPr>
          <a:xfrm>
            <a:off x="553610" y="4359587"/>
            <a:ext cx="9266598" cy="533400"/>
          </a:xfrm>
          <a:prstGeom prst="rect">
            <a:avLst/>
          </a:prstGeom>
          <a:noFill/>
          <a:ln>
            <a:noFill/>
          </a:ln>
        </p:spPr>
        <p:txBody>
          <a:bodyPr spcFirstLastPara="1" wrap="square" lIns="0" tIns="45700" rIns="0" bIns="45700" anchor="t" anchorCtr="0">
            <a:normAutofit/>
          </a:bodyPr>
          <a:lstStyle>
            <a:lvl1pPr marL="457200" lvl="0" indent="-228600" algn="l">
              <a:lnSpc>
                <a:spcPct val="90000"/>
              </a:lnSpc>
              <a:spcBef>
                <a:spcPts val="1200"/>
              </a:spcBef>
              <a:spcAft>
                <a:spcPts val="0"/>
              </a:spcAft>
              <a:buSzPts val="1800"/>
              <a:buNone/>
              <a:defRPr sz="1800">
                <a:solidFill>
                  <a:srgbClr val="C00000"/>
                </a:solidFill>
              </a:defRPr>
            </a:lvl1pPr>
            <a:lvl2pPr marL="914400" lvl="1" indent="-228600" algn="l">
              <a:lnSpc>
                <a:spcPct val="90000"/>
              </a:lnSpc>
              <a:spcBef>
                <a:spcPts val="200"/>
              </a:spcBef>
              <a:spcAft>
                <a:spcPts val="0"/>
              </a:spcAft>
              <a:buSzPts val="900"/>
              <a:buNone/>
              <a:defRPr sz="900"/>
            </a:lvl2pPr>
            <a:lvl3pPr marL="1371600" lvl="2" indent="-228600" algn="l">
              <a:lnSpc>
                <a:spcPct val="90000"/>
              </a:lnSpc>
              <a:spcBef>
                <a:spcPts val="400"/>
              </a:spcBef>
              <a:spcAft>
                <a:spcPts val="0"/>
              </a:spcAft>
              <a:buSzPts val="750"/>
              <a:buNone/>
              <a:defRPr sz="750"/>
            </a:lvl3pPr>
            <a:lvl4pPr marL="1828800" lvl="3" indent="-228600" algn="l">
              <a:lnSpc>
                <a:spcPct val="90000"/>
              </a:lnSpc>
              <a:spcBef>
                <a:spcPts val="400"/>
              </a:spcBef>
              <a:spcAft>
                <a:spcPts val="0"/>
              </a:spcAft>
              <a:buSzPts val="675"/>
              <a:buNone/>
              <a:defRPr sz="675"/>
            </a:lvl4pPr>
            <a:lvl5pPr marL="2286000" lvl="4" indent="-228600" algn="l">
              <a:lnSpc>
                <a:spcPct val="90000"/>
              </a:lnSpc>
              <a:spcBef>
                <a:spcPts val="400"/>
              </a:spcBef>
              <a:spcAft>
                <a:spcPts val="0"/>
              </a:spcAft>
              <a:buSzPts val="675"/>
              <a:buNone/>
              <a:defRPr sz="675"/>
            </a:lvl5pPr>
            <a:lvl6pPr marL="2743200" lvl="5" indent="-228600" algn="l">
              <a:lnSpc>
                <a:spcPct val="90000"/>
              </a:lnSpc>
              <a:spcBef>
                <a:spcPts val="400"/>
              </a:spcBef>
              <a:spcAft>
                <a:spcPts val="0"/>
              </a:spcAft>
              <a:buSzPts val="675"/>
              <a:buNone/>
              <a:defRPr sz="675"/>
            </a:lvl6pPr>
            <a:lvl7pPr marL="3200400" lvl="6" indent="-228600" algn="l">
              <a:lnSpc>
                <a:spcPct val="90000"/>
              </a:lnSpc>
              <a:spcBef>
                <a:spcPts val="400"/>
              </a:spcBef>
              <a:spcAft>
                <a:spcPts val="0"/>
              </a:spcAft>
              <a:buSzPts val="675"/>
              <a:buNone/>
              <a:defRPr sz="675"/>
            </a:lvl7pPr>
            <a:lvl8pPr marL="3657600" lvl="7" indent="-228600" algn="l">
              <a:lnSpc>
                <a:spcPct val="90000"/>
              </a:lnSpc>
              <a:spcBef>
                <a:spcPts val="400"/>
              </a:spcBef>
              <a:spcAft>
                <a:spcPts val="0"/>
              </a:spcAft>
              <a:buSzPts val="675"/>
              <a:buNone/>
              <a:defRPr sz="675"/>
            </a:lvl8pPr>
            <a:lvl9pPr marL="4114800" lvl="8" indent="-228600" algn="l">
              <a:lnSpc>
                <a:spcPct val="90000"/>
              </a:lnSpc>
              <a:spcBef>
                <a:spcPts val="400"/>
              </a:spcBef>
              <a:spcAft>
                <a:spcPts val="400"/>
              </a:spcAft>
              <a:buSzPts val="675"/>
              <a:buNone/>
              <a:defRPr sz="675"/>
            </a:lvl9pPr>
          </a:lstStyle>
          <a:p>
            <a:endParaRPr/>
          </a:p>
        </p:txBody>
      </p:sp>
      <p:sp>
        <p:nvSpPr>
          <p:cNvPr id="180" name="Google Shape;180;p46"/>
          <p:cNvSpPr txBox="1">
            <a:spLocks noGrp="1"/>
          </p:cNvSpPr>
          <p:nvPr>
            <p:ph type="dt" idx="10"/>
          </p:nvPr>
        </p:nvSpPr>
        <p:spPr>
          <a:xfrm>
            <a:off x="3224210" y="6481096"/>
            <a:ext cx="4131409" cy="2286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C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1" name="Google Shape;181;p46"/>
          <p:cNvSpPr txBox="1">
            <a:spLocks noGrp="1"/>
          </p:cNvSpPr>
          <p:nvPr>
            <p:ph type="ftr" idx="11"/>
          </p:nvPr>
        </p:nvSpPr>
        <p:spPr>
          <a:xfrm>
            <a:off x="688568" y="6481101"/>
            <a:ext cx="2829286" cy="376901"/>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 name="Google Shape;182;p46"/>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accent6"/>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Dos objetos">
  <p:cSld name="1_Dos objetos">
    <p:spTree>
      <p:nvGrpSpPr>
        <p:cNvPr id="1" name="Shape 183"/>
        <p:cNvGrpSpPr/>
        <p:nvPr/>
      </p:nvGrpSpPr>
      <p:grpSpPr>
        <a:xfrm>
          <a:off x="0" y="0"/>
          <a:ext cx="0" cy="0"/>
          <a:chOff x="0" y="0"/>
          <a:chExt cx="0" cy="0"/>
        </a:xfrm>
      </p:grpSpPr>
      <p:sp>
        <p:nvSpPr>
          <p:cNvPr id="184" name="Google Shape;184;p47"/>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000"/>
              <a:buFont typeface="Calibri"/>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47"/>
          <p:cNvSpPr txBox="1">
            <a:spLocks noGrp="1"/>
          </p:cNvSpPr>
          <p:nvPr>
            <p:ph type="body" idx="1"/>
          </p:nvPr>
        </p:nvSpPr>
        <p:spPr>
          <a:xfrm>
            <a:off x="679387" y="1998134"/>
            <a:ext cx="4682264" cy="3767328"/>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Clr>
                <a:srgbClr val="C00000"/>
              </a:buClr>
              <a:buSzPts val="1800"/>
              <a:buFont typeface="Arial"/>
              <a:buChar char="»"/>
              <a:defRPr sz="1800"/>
            </a:lvl1pPr>
            <a:lvl2pPr marL="914400" lvl="1" indent="-323850" algn="l">
              <a:lnSpc>
                <a:spcPct val="90000"/>
              </a:lnSpc>
              <a:spcBef>
                <a:spcPts val="200"/>
              </a:spcBef>
              <a:spcAft>
                <a:spcPts val="0"/>
              </a:spcAft>
              <a:buClr>
                <a:srgbClr val="C00000"/>
              </a:buClr>
              <a:buSzPts val="1500"/>
              <a:buFont typeface="Arial"/>
              <a:buChar char=" "/>
              <a:defRPr sz="1500"/>
            </a:lvl2pPr>
            <a:lvl3pPr marL="1371600" lvl="2" indent="-314325" algn="l">
              <a:lnSpc>
                <a:spcPct val="90000"/>
              </a:lnSpc>
              <a:spcBef>
                <a:spcPts val="400"/>
              </a:spcBef>
              <a:spcAft>
                <a:spcPts val="0"/>
              </a:spcAft>
              <a:buClr>
                <a:srgbClr val="C00000"/>
              </a:buClr>
              <a:buSzPts val="1350"/>
              <a:buFont typeface="Arial"/>
              <a:buChar char=" "/>
              <a:defRPr sz="1350"/>
            </a:lvl3pPr>
            <a:lvl4pPr marL="1828800" lvl="3" indent="-304800" algn="l">
              <a:lnSpc>
                <a:spcPct val="90000"/>
              </a:lnSpc>
              <a:spcBef>
                <a:spcPts val="400"/>
              </a:spcBef>
              <a:spcAft>
                <a:spcPts val="0"/>
              </a:spcAft>
              <a:buClr>
                <a:srgbClr val="C00000"/>
              </a:buClr>
              <a:buSzPts val="1200"/>
              <a:buFont typeface="Arial"/>
              <a:buChar char=" "/>
              <a:defRPr sz="1200"/>
            </a:lvl4pPr>
            <a:lvl5pPr marL="2286000" lvl="4" indent="-304800" algn="l">
              <a:lnSpc>
                <a:spcPct val="90000"/>
              </a:lnSpc>
              <a:spcBef>
                <a:spcPts val="400"/>
              </a:spcBef>
              <a:spcAft>
                <a:spcPts val="0"/>
              </a:spcAft>
              <a:buClr>
                <a:srgbClr val="C00000"/>
              </a:buClr>
              <a:buSzPts val="1200"/>
              <a:buFont typeface="Arial"/>
              <a:buChar char=" "/>
              <a:defRPr sz="1200"/>
            </a:lvl5pPr>
            <a:lvl6pPr marL="2743200" lvl="5" indent="-304800" algn="l">
              <a:lnSpc>
                <a:spcPct val="90000"/>
              </a:lnSpc>
              <a:spcBef>
                <a:spcPts val="400"/>
              </a:spcBef>
              <a:spcAft>
                <a:spcPts val="0"/>
              </a:spcAft>
              <a:buSzPts val="1200"/>
              <a:buChar char="◦"/>
              <a:defRPr sz="1200"/>
            </a:lvl6pPr>
            <a:lvl7pPr marL="3200400" lvl="6" indent="-304800" algn="l">
              <a:lnSpc>
                <a:spcPct val="90000"/>
              </a:lnSpc>
              <a:spcBef>
                <a:spcPts val="400"/>
              </a:spcBef>
              <a:spcAft>
                <a:spcPts val="0"/>
              </a:spcAft>
              <a:buSzPts val="1200"/>
              <a:buChar char="◦"/>
              <a:defRPr sz="1200"/>
            </a:lvl7pPr>
            <a:lvl8pPr marL="3657600" lvl="7" indent="-304800" algn="l">
              <a:lnSpc>
                <a:spcPct val="90000"/>
              </a:lnSpc>
              <a:spcBef>
                <a:spcPts val="400"/>
              </a:spcBef>
              <a:spcAft>
                <a:spcPts val="0"/>
              </a:spcAft>
              <a:buSzPts val="1200"/>
              <a:buChar char="◦"/>
              <a:defRPr sz="1200"/>
            </a:lvl8pPr>
            <a:lvl9pPr marL="4114800" lvl="8" indent="-304800" algn="l">
              <a:lnSpc>
                <a:spcPct val="90000"/>
              </a:lnSpc>
              <a:spcBef>
                <a:spcPts val="400"/>
              </a:spcBef>
              <a:spcAft>
                <a:spcPts val="400"/>
              </a:spcAft>
              <a:buSzPts val="1200"/>
              <a:buChar char="◦"/>
              <a:defRPr sz="1200"/>
            </a:lvl9pPr>
          </a:lstStyle>
          <a:p>
            <a:endParaRPr/>
          </a:p>
        </p:txBody>
      </p:sp>
      <p:sp>
        <p:nvSpPr>
          <p:cNvPr id="186" name="Google Shape;186;p47"/>
          <p:cNvSpPr txBox="1">
            <a:spLocks noGrp="1"/>
          </p:cNvSpPr>
          <p:nvPr>
            <p:ph type="body" idx="2"/>
          </p:nvPr>
        </p:nvSpPr>
        <p:spPr>
          <a:xfrm>
            <a:off x="6035596" y="1998134"/>
            <a:ext cx="4682264" cy="3767328"/>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Clr>
                <a:srgbClr val="C00000"/>
              </a:buClr>
              <a:buSzPts val="1800"/>
              <a:buFont typeface="Arial"/>
              <a:buChar char="»"/>
              <a:defRPr sz="1800"/>
            </a:lvl1pPr>
            <a:lvl2pPr marL="914400" lvl="1" indent="-323850" algn="l">
              <a:lnSpc>
                <a:spcPct val="90000"/>
              </a:lnSpc>
              <a:spcBef>
                <a:spcPts val="200"/>
              </a:spcBef>
              <a:spcAft>
                <a:spcPts val="0"/>
              </a:spcAft>
              <a:buClr>
                <a:srgbClr val="C00000"/>
              </a:buClr>
              <a:buSzPts val="1500"/>
              <a:buFont typeface="Arial"/>
              <a:buChar char=" "/>
              <a:defRPr sz="1500"/>
            </a:lvl2pPr>
            <a:lvl3pPr marL="1371600" lvl="2" indent="-314325" algn="l">
              <a:lnSpc>
                <a:spcPct val="90000"/>
              </a:lnSpc>
              <a:spcBef>
                <a:spcPts val="400"/>
              </a:spcBef>
              <a:spcAft>
                <a:spcPts val="0"/>
              </a:spcAft>
              <a:buClr>
                <a:srgbClr val="C00000"/>
              </a:buClr>
              <a:buSzPts val="1350"/>
              <a:buFont typeface="Arial"/>
              <a:buChar char=" "/>
              <a:defRPr sz="1350"/>
            </a:lvl3pPr>
            <a:lvl4pPr marL="1828800" lvl="3" indent="-304800" algn="l">
              <a:lnSpc>
                <a:spcPct val="90000"/>
              </a:lnSpc>
              <a:spcBef>
                <a:spcPts val="400"/>
              </a:spcBef>
              <a:spcAft>
                <a:spcPts val="0"/>
              </a:spcAft>
              <a:buClr>
                <a:srgbClr val="C00000"/>
              </a:buClr>
              <a:buSzPts val="1200"/>
              <a:buFont typeface="Arial"/>
              <a:buChar char=" "/>
              <a:defRPr sz="1200"/>
            </a:lvl4pPr>
            <a:lvl5pPr marL="2286000" lvl="4" indent="-304800" algn="l">
              <a:lnSpc>
                <a:spcPct val="90000"/>
              </a:lnSpc>
              <a:spcBef>
                <a:spcPts val="400"/>
              </a:spcBef>
              <a:spcAft>
                <a:spcPts val="0"/>
              </a:spcAft>
              <a:buClr>
                <a:srgbClr val="C00000"/>
              </a:buClr>
              <a:buSzPts val="1200"/>
              <a:buFont typeface="Arial"/>
              <a:buChar char=" "/>
              <a:defRPr sz="1200"/>
            </a:lvl5pPr>
            <a:lvl6pPr marL="2743200" lvl="5" indent="-304800" algn="l">
              <a:lnSpc>
                <a:spcPct val="90000"/>
              </a:lnSpc>
              <a:spcBef>
                <a:spcPts val="400"/>
              </a:spcBef>
              <a:spcAft>
                <a:spcPts val="0"/>
              </a:spcAft>
              <a:buSzPts val="1200"/>
              <a:buChar char="◦"/>
              <a:defRPr sz="1200"/>
            </a:lvl6pPr>
            <a:lvl7pPr marL="3200400" lvl="6" indent="-304800" algn="l">
              <a:lnSpc>
                <a:spcPct val="90000"/>
              </a:lnSpc>
              <a:spcBef>
                <a:spcPts val="400"/>
              </a:spcBef>
              <a:spcAft>
                <a:spcPts val="0"/>
              </a:spcAft>
              <a:buSzPts val="1200"/>
              <a:buChar char="◦"/>
              <a:defRPr sz="1200"/>
            </a:lvl7pPr>
            <a:lvl8pPr marL="3657600" lvl="7" indent="-304800" algn="l">
              <a:lnSpc>
                <a:spcPct val="90000"/>
              </a:lnSpc>
              <a:spcBef>
                <a:spcPts val="400"/>
              </a:spcBef>
              <a:spcAft>
                <a:spcPts val="0"/>
              </a:spcAft>
              <a:buSzPts val="1200"/>
              <a:buChar char="◦"/>
              <a:defRPr sz="1200"/>
            </a:lvl8pPr>
            <a:lvl9pPr marL="4114800" lvl="8" indent="-304800" algn="l">
              <a:lnSpc>
                <a:spcPct val="90000"/>
              </a:lnSpc>
              <a:spcBef>
                <a:spcPts val="400"/>
              </a:spcBef>
              <a:spcAft>
                <a:spcPts val="400"/>
              </a:spcAft>
              <a:buSzPts val="1200"/>
              <a:buChar char="◦"/>
              <a:defRPr sz="1200"/>
            </a:lvl9pPr>
          </a:lstStyle>
          <a:p>
            <a:endParaRPr/>
          </a:p>
        </p:txBody>
      </p:sp>
      <p:sp>
        <p:nvSpPr>
          <p:cNvPr id="187" name="Google Shape;187;p4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88" name="Google Shape;188;p47"/>
          <p:cNvSpPr txBox="1">
            <a:spLocks noGrp="1"/>
          </p:cNvSpPr>
          <p:nvPr>
            <p:ph type="body" idx="3"/>
          </p:nvPr>
        </p:nvSpPr>
        <p:spPr>
          <a:xfrm>
            <a:off x="5976011" y="6509539"/>
            <a:ext cx="2171244" cy="305415"/>
          </a:xfrm>
          <a:prstGeom prst="rect">
            <a:avLst/>
          </a:prstGeom>
          <a:noFill/>
          <a:ln>
            <a:noFill/>
          </a:ln>
        </p:spPr>
        <p:txBody>
          <a:bodyPr spcFirstLastPara="1" wrap="square" lIns="0" tIns="45700" rIns="0" bIns="45700" anchor="t" anchorCtr="0">
            <a:noAutofit/>
          </a:bodyPr>
          <a:lstStyle>
            <a:lvl1pPr marL="457200" lvl="0" indent="-228600" algn="l">
              <a:lnSpc>
                <a:spcPct val="90000"/>
              </a:lnSpc>
              <a:spcBef>
                <a:spcPts val="0"/>
              </a:spcBef>
              <a:spcAft>
                <a:spcPts val="0"/>
              </a:spcAft>
              <a:buSzPts val="825"/>
              <a:buNone/>
              <a:defRPr sz="825" b="0" i="0">
                <a:solidFill>
                  <a:srgbClr val="888888"/>
                </a:solidFill>
                <a:latin typeface="Arial"/>
                <a:ea typeface="Arial"/>
                <a:cs typeface="Arial"/>
                <a:sym typeface="Arial"/>
              </a:defRPr>
            </a:lvl1pPr>
            <a:lvl2pPr marL="914400" lvl="1" indent="-228600" algn="l">
              <a:lnSpc>
                <a:spcPct val="90000"/>
              </a:lnSpc>
              <a:spcBef>
                <a:spcPts val="200"/>
              </a:spcBef>
              <a:spcAft>
                <a:spcPts val="0"/>
              </a:spcAft>
              <a:buSzPts val="1050"/>
              <a:buNone/>
              <a:defRPr sz="1050"/>
            </a:lvl2pPr>
            <a:lvl3pPr marL="1371600" lvl="2" indent="-228600" algn="l">
              <a:lnSpc>
                <a:spcPct val="90000"/>
              </a:lnSpc>
              <a:spcBef>
                <a:spcPts val="400"/>
              </a:spcBef>
              <a:spcAft>
                <a:spcPts val="0"/>
              </a:spcAft>
              <a:buSzPts val="1050"/>
              <a:buNone/>
              <a:defRPr sz="1050"/>
            </a:lvl3pPr>
            <a:lvl4pPr marL="1828800" lvl="3" indent="-228600" algn="l">
              <a:lnSpc>
                <a:spcPct val="90000"/>
              </a:lnSpc>
              <a:spcBef>
                <a:spcPts val="400"/>
              </a:spcBef>
              <a:spcAft>
                <a:spcPts val="0"/>
              </a:spcAft>
              <a:buSzPts val="1050"/>
              <a:buNone/>
              <a:defRPr sz="1050"/>
            </a:lvl4pPr>
            <a:lvl5pPr marL="2286000" lvl="4" indent="-228600" algn="l">
              <a:lnSpc>
                <a:spcPct val="90000"/>
              </a:lnSpc>
              <a:spcBef>
                <a:spcPts val="400"/>
              </a:spcBef>
              <a:spcAft>
                <a:spcPts val="0"/>
              </a:spcAft>
              <a:buSzPts val="1050"/>
              <a:buNone/>
              <a:defRPr sz="1050"/>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89" name="Google Shape;189;p47"/>
          <p:cNvSpPr txBox="1">
            <a:spLocks noGrp="1"/>
          </p:cNvSpPr>
          <p:nvPr>
            <p:ph type="dt" idx="10"/>
          </p:nvPr>
        </p:nvSpPr>
        <p:spPr>
          <a:xfrm>
            <a:off x="2910650" y="6511629"/>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4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_Normal con fuente ">
  <p:cSld name="2_Normal con fuente ">
    <p:bg>
      <p:bgPr>
        <a:solidFill>
          <a:schemeClr val="lt1"/>
        </a:solidFill>
        <a:effectLst/>
      </p:bgPr>
    </p:bg>
    <p:spTree>
      <p:nvGrpSpPr>
        <p:cNvPr id="1" name="Shape 191"/>
        <p:cNvGrpSpPr/>
        <p:nvPr/>
      </p:nvGrpSpPr>
      <p:grpSpPr>
        <a:xfrm>
          <a:off x="0" y="0"/>
          <a:ext cx="0" cy="0"/>
          <a:chOff x="0" y="0"/>
          <a:chExt cx="0" cy="0"/>
        </a:xfrm>
      </p:grpSpPr>
      <p:sp>
        <p:nvSpPr>
          <p:cNvPr id="192" name="Google Shape;192;p160"/>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3" name="Google Shape;193;p160"/>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94" name="Google Shape;194;p160"/>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195" name="Google Shape;195;p160"/>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196" name="Google Shape;196;p160"/>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197" name="Google Shape;197;p160"/>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8" name="Google Shape;198;p160"/>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160"/>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00" name="Google Shape;200;p160"/>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Normal con fuente ">
  <p:cSld name="3_Normal con fuente ">
    <p:bg>
      <p:bgPr>
        <a:solidFill>
          <a:schemeClr val="lt1"/>
        </a:solidFill>
        <a:effectLst/>
      </p:bgPr>
    </p:bg>
    <p:spTree>
      <p:nvGrpSpPr>
        <p:cNvPr id="1" name="Shape 201"/>
        <p:cNvGrpSpPr/>
        <p:nvPr/>
      </p:nvGrpSpPr>
      <p:grpSpPr>
        <a:xfrm>
          <a:off x="0" y="0"/>
          <a:ext cx="0" cy="0"/>
          <a:chOff x="0" y="0"/>
          <a:chExt cx="0" cy="0"/>
        </a:xfrm>
      </p:grpSpPr>
      <p:sp>
        <p:nvSpPr>
          <p:cNvPr id="202" name="Google Shape;202;p161"/>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3" name="Google Shape;203;p161"/>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204" name="Google Shape;204;p161"/>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05" name="Google Shape;205;p161"/>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06" name="Google Shape;206;p161"/>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07" name="Google Shape;207;p161"/>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8" name="Google Shape;208;p161"/>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9" name="Google Shape;209;p161"/>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10" name="Google Shape;210;p161"/>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4_Normal con fuente ">
  <p:cSld name="4_Normal con fuente ">
    <p:bg>
      <p:bgPr>
        <a:solidFill>
          <a:schemeClr val="lt1"/>
        </a:solidFill>
        <a:effectLst/>
      </p:bgPr>
    </p:bg>
    <p:spTree>
      <p:nvGrpSpPr>
        <p:cNvPr id="1" name="Shape 211"/>
        <p:cNvGrpSpPr/>
        <p:nvPr/>
      </p:nvGrpSpPr>
      <p:grpSpPr>
        <a:xfrm>
          <a:off x="0" y="0"/>
          <a:ext cx="0" cy="0"/>
          <a:chOff x="0" y="0"/>
          <a:chExt cx="0" cy="0"/>
        </a:xfrm>
      </p:grpSpPr>
      <p:sp>
        <p:nvSpPr>
          <p:cNvPr id="212" name="Google Shape;212;p16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16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214" name="Google Shape;214;p162"/>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15" name="Google Shape;215;p162"/>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16" name="Google Shape;216;p162"/>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17" name="Google Shape;217;p162"/>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8" name="Google Shape;218;p162"/>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162"/>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20" name="Google Shape;220;p162"/>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5_Normal con fuente ">
  <p:cSld name="5_Normal con fuente ">
    <p:bg>
      <p:bgPr>
        <a:solidFill>
          <a:schemeClr val="lt1"/>
        </a:solidFill>
        <a:effectLst/>
      </p:bgPr>
    </p:bg>
    <p:spTree>
      <p:nvGrpSpPr>
        <p:cNvPr id="1" name="Shape 221"/>
        <p:cNvGrpSpPr/>
        <p:nvPr/>
      </p:nvGrpSpPr>
      <p:grpSpPr>
        <a:xfrm>
          <a:off x="0" y="0"/>
          <a:ext cx="0" cy="0"/>
          <a:chOff x="0" y="0"/>
          <a:chExt cx="0" cy="0"/>
        </a:xfrm>
      </p:grpSpPr>
      <p:sp>
        <p:nvSpPr>
          <p:cNvPr id="222" name="Google Shape;222;p163"/>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3" name="Google Shape;223;p16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224" name="Google Shape;224;p163"/>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25" name="Google Shape;225;p163"/>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26" name="Google Shape;226;p163"/>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27" name="Google Shape;227;p163"/>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8" name="Google Shape;228;p163"/>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9" name="Google Shape;229;p163"/>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30" name="Google Shape;230;p163"/>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6_Normal con fuente ">
  <p:cSld name="6_Normal con fuente ">
    <p:bg>
      <p:bgPr>
        <a:solidFill>
          <a:schemeClr val="lt1"/>
        </a:solidFill>
        <a:effectLst/>
      </p:bgPr>
    </p:bg>
    <p:spTree>
      <p:nvGrpSpPr>
        <p:cNvPr id="1" name="Shape 231"/>
        <p:cNvGrpSpPr/>
        <p:nvPr/>
      </p:nvGrpSpPr>
      <p:grpSpPr>
        <a:xfrm>
          <a:off x="0" y="0"/>
          <a:ext cx="0" cy="0"/>
          <a:chOff x="0" y="0"/>
          <a:chExt cx="0" cy="0"/>
        </a:xfrm>
      </p:grpSpPr>
      <p:sp>
        <p:nvSpPr>
          <p:cNvPr id="232" name="Google Shape;232;p164"/>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3" name="Google Shape;233;p164"/>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234" name="Google Shape;234;p164"/>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35" name="Google Shape;235;p164"/>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36" name="Google Shape;236;p164"/>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37" name="Google Shape;237;p164"/>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8" name="Google Shape;238;p164"/>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9" name="Google Shape;239;p164"/>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40" name="Google Shape;240;p164"/>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7_Normal con fuente ">
  <p:cSld name="7_Normal con fuente ">
    <p:bg>
      <p:bgPr>
        <a:solidFill>
          <a:schemeClr val="lt1"/>
        </a:solidFill>
        <a:effectLst/>
      </p:bgPr>
    </p:bg>
    <p:spTree>
      <p:nvGrpSpPr>
        <p:cNvPr id="1" name="Shape 241"/>
        <p:cNvGrpSpPr/>
        <p:nvPr/>
      </p:nvGrpSpPr>
      <p:grpSpPr>
        <a:xfrm>
          <a:off x="0" y="0"/>
          <a:ext cx="0" cy="0"/>
          <a:chOff x="0" y="0"/>
          <a:chExt cx="0" cy="0"/>
        </a:xfrm>
      </p:grpSpPr>
      <p:sp>
        <p:nvSpPr>
          <p:cNvPr id="242" name="Google Shape;242;p16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3" name="Google Shape;243;p16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244" name="Google Shape;244;p165"/>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45" name="Google Shape;245;p165"/>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46" name="Google Shape;246;p165"/>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47" name="Google Shape;247;p165"/>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8" name="Google Shape;248;p165"/>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9" name="Google Shape;249;p165"/>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50" name="Google Shape;250;p165"/>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9_Normal con fuente ">
  <p:cSld name="9_Normal con fuente ">
    <p:bg>
      <p:bgPr>
        <a:solidFill>
          <a:schemeClr val="lt1"/>
        </a:solidFill>
        <a:effectLst/>
      </p:bgPr>
    </p:bg>
    <p:spTree>
      <p:nvGrpSpPr>
        <p:cNvPr id="1" name="Shape 251"/>
        <p:cNvGrpSpPr/>
        <p:nvPr/>
      </p:nvGrpSpPr>
      <p:grpSpPr>
        <a:xfrm>
          <a:off x="0" y="0"/>
          <a:ext cx="0" cy="0"/>
          <a:chOff x="0" y="0"/>
          <a:chExt cx="0" cy="0"/>
        </a:xfrm>
      </p:grpSpPr>
      <p:sp>
        <p:nvSpPr>
          <p:cNvPr id="252" name="Google Shape;252;p16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3" name="Google Shape;253;p16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254" name="Google Shape;254;p166"/>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55" name="Google Shape;255;p166"/>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56" name="Google Shape;256;p166"/>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57" name="Google Shape;257;p166"/>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8" name="Google Shape;258;p166"/>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66"/>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60" name="Google Shape;260;p166"/>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10_Normal con fuente ">
  <p:cSld name="10_Normal con fuente ">
    <p:bg>
      <p:bgPr>
        <a:solidFill>
          <a:schemeClr val="lt1"/>
        </a:solidFill>
        <a:effectLst/>
      </p:bgPr>
    </p:bg>
    <p:spTree>
      <p:nvGrpSpPr>
        <p:cNvPr id="1" name="Shape 261"/>
        <p:cNvGrpSpPr/>
        <p:nvPr/>
      </p:nvGrpSpPr>
      <p:grpSpPr>
        <a:xfrm>
          <a:off x="0" y="0"/>
          <a:ext cx="0" cy="0"/>
          <a:chOff x="0" y="0"/>
          <a:chExt cx="0" cy="0"/>
        </a:xfrm>
      </p:grpSpPr>
      <p:sp>
        <p:nvSpPr>
          <p:cNvPr id="262" name="Google Shape;262;p167"/>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3" name="Google Shape;263;p16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264" name="Google Shape;264;p167"/>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65" name="Google Shape;265;p167"/>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66" name="Google Shape;266;p167"/>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67" name="Google Shape;267;p167"/>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8" name="Google Shape;268;p16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9" name="Google Shape;269;p167"/>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70" name="Google Shape;270;p167"/>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Encabezado de sección" type="secHead">
  <p:cSld name="SECTION_HEADER">
    <p:spTree>
      <p:nvGrpSpPr>
        <p:cNvPr id="1" name="Shape 32"/>
        <p:cNvGrpSpPr/>
        <p:nvPr/>
      </p:nvGrpSpPr>
      <p:grpSpPr>
        <a:xfrm>
          <a:off x="0" y="0"/>
          <a:ext cx="0" cy="0"/>
          <a:chOff x="0" y="0"/>
          <a:chExt cx="0" cy="0"/>
        </a:xfrm>
      </p:grpSpPr>
      <p:sp>
        <p:nvSpPr>
          <p:cNvPr id="33" name="Google Shape;33;p33"/>
          <p:cNvSpPr/>
          <p:nvPr/>
        </p:nvSpPr>
        <p:spPr>
          <a:xfrm>
            <a:off x="3188" y="6400800"/>
            <a:ext cx="122380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33"/>
          <p:cNvSpPr/>
          <p:nvPr/>
        </p:nvSpPr>
        <p:spPr>
          <a:xfrm>
            <a:off x="16" y="6334316"/>
            <a:ext cx="122380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33"/>
          <p:cNvSpPr txBox="1">
            <a:spLocks noGrp="1"/>
          </p:cNvSpPr>
          <p:nvPr>
            <p:ph type="title"/>
          </p:nvPr>
        </p:nvSpPr>
        <p:spPr>
          <a:xfrm>
            <a:off x="1101709" y="758952"/>
            <a:ext cx="10099001"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b="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33"/>
          <p:cNvSpPr txBox="1">
            <a:spLocks noGrp="1"/>
          </p:cNvSpPr>
          <p:nvPr>
            <p:ph type="body" idx="1"/>
          </p:nvPr>
        </p:nvSpPr>
        <p:spPr>
          <a:xfrm>
            <a:off x="1101709" y="4453128"/>
            <a:ext cx="10099001" cy="1143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marL="914400" lvl="1" indent="-228600" algn="l">
              <a:lnSpc>
                <a:spcPct val="90000"/>
              </a:lnSpc>
              <a:spcBef>
                <a:spcPts val="200"/>
              </a:spcBef>
              <a:spcAft>
                <a:spcPts val="0"/>
              </a:spcAft>
              <a:buSzPts val="1800"/>
              <a:buNone/>
              <a:defRPr sz="1800">
                <a:solidFill>
                  <a:srgbClr val="888888"/>
                </a:solidFill>
              </a:defRPr>
            </a:lvl2pPr>
            <a:lvl3pPr marL="1371600" lvl="2" indent="-228600" algn="l">
              <a:lnSpc>
                <a:spcPct val="90000"/>
              </a:lnSpc>
              <a:spcBef>
                <a:spcPts val="400"/>
              </a:spcBef>
              <a:spcAft>
                <a:spcPts val="0"/>
              </a:spcAft>
              <a:buSzPts val="1600"/>
              <a:buNone/>
              <a:defRPr sz="1600">
                <a:solidFill>
                  <a:srgbClr val="888888"/>
                </a:solidFill>
              </a:defRPr>
            </a:lvl3pPr>
            <a:lvl4pPr marL="1828800" lvl="3" indent="-228600" algn="l">
              <a:lnSpc>
                <a:spcPct val="90000"/>
              </a:lnSpc>
              <a:spcBef>
                <a:spcPts val="400"/>
              </a:spcBef>
              <a:spcAft>
                <a:spcPts val="0"/>
              </a:spcAft>
              <a:buSzPts val="1400"/>
              <a:buNone/>
              <a:defRPr sz="1400">
                <a:solidFill>
                  <a:srgbClr val="888888"/>
                </a:solidFill>
              </a:defRPr>
            </a:lvl4pPr>
            <a:lvl5pPr marL="2286000" lvl="4" indent="-228600" algn="l">
              <a:lnSpc>
                <a:spcPct val="90000"/>
              </a:lnSpc>
              <a:spcBef>
                <a:spcPts val="400"/>
              </a:spcBef>
              <a:spcAft>
                <a:spcPts val="0"/>
              </a:spcAft>
              <a:buSzPts val="1400"/>
              <a:buNone/>
              <a:defRPr sz="1400">
                <a:solidFill>
                  <a:srgbClr val="888888"/>
                </a:solidFill>
              </a:defRPr>
            </a:lvl5pPr>
            <a:lvl6pPr marL="2743200" lvl="5" indent="-228600" algn="l">
              <a:lnSpc>
                <a:spcPct val="90000"/>
              </a:lnSpc>
              <a:spcBef>
                <a:spcPts val="400"/>
              </a:spcBef>
              <a:spcAft>
                <a:spcPts val="0"/>
              </a:spcAft>
              <a:buSzPts val="1400"/>
              <a:buNone/>
              <a:defRPr sz="1400">
                <a:solidFill>
                  <a:srgbClr val="888888"/>
                </a:solidFill>
              </a:defRPr>
            </a:lvl6pPr>
            <a:lvl7pPr marL="3200400" lvl="6" indent="-228600" algn="l">
              <a:lnSpc>
                <a:spcPct val="90000"/>
              </a:lnSpc>
              <a:spcBef>
                <a:spcPts val="400"/>
              </a:spcBef>
              <a:spcAft>
                <a:spcPts val="0"/>
              </a:spcAft>
              <a:buSzPts val="1400"/>
              <a:buNone/>
              <a:defRPr sz="1400">
                <a:solidFill>
                  <a:srgbClr val="888888"/>
                </a:solidFill>
              </a:defRPr>
            </a:lvl7pPr>
            <a:lvl8pPr marL="3657600" lvl="7" indent="-228600" algn="l">
              <a:lnSpc>
                <a:spcPct val="90000"/>
              </a:lnSpc>
              <a:spcBef>
                <a:spcPts val="400"/>
              </a:spcBef>
              <a:spcAft>
                <a:spcPts val="0"/>
              </a:spcAft>
              <a:buSzPts val="1400"/>
              <a:buNone/>
              <a:defRPr sz="1400">
                <a:solidFill>
                  <a:srgbClr val="888888"/>
                </a:solidFill>
              </a:defRPr>
            </a:lvl8pPr>
            <a:lvl9pPr marL="4114800" lvl="8" indent="-228600" algn="l">
              <a:lnSpc>
                <a:spcPct val="90000"/>
              </a:lnSpc>
              <a:spcBef>
                <a:spcPts val="400"/>
              </a:spcBef>
              <a:spcAft>
                <a:spcPts val="400"/>
              </a:spcAft>
              <a:buSzPts val="1400"/>
              <a:buNone/>
              <a:defRPr sz="1400">
                <a:solidFill>
                  <a:srgbClr val="888888"/>
                </a:solidFill>
              </a:defRPr>
            </a:lvl9pPr>
          </a:lstStyle>
          <a:p>
            <a:endParaRPr/>
          </a:p>
        </p:txBody>
      </p:sp>
      <p:sp>
        <p:nvSpPr>
          <p:cNvPr id="37" name="Google Shape;37;p33"/>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 name="Google Shape;38;p33"/>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33"/>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cxnSp>
        <p:nvCxnSpPr>
          <p:cNvPr id="40" name="Google Shape;40;p33"/>
          <p:cNvCxnSpPr/>
          <p:nvPr/>
        </p:nvCxnSpPr>
        <p:spPr>
          <a:xfrm>
            <a:off x="1212532" y="4343400"/>
            <a:ext cx="9915383" cy="0"/>
          </a:xfrm>
          <a:prstGeom prst="straightConnector1">
            <a:avLst/>
          </a:prstGeom>
          <a:noFill/>
          <a:ln w="9525" cap="flat" cmpd="sng">
            <a:solidFill>
              <a:srgbClr val="7F7F7F"/>
            </a:solidFill>
            <a:prstDash val="solid"/>
            <a:round/>
            <a:headEnd type="none" w="sm" len="sm"/>
            <a:tailEnd type="none" w="sm" len="sm"/>
          </a:ln>
        </p:spPr>
      </p:cxnSp>
      <p:sp>
        <p:nvSpPr>
          <p:cNvPr id="41" name="Google Shape;41;p33"/>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sv-SE"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1_Normal con fuente ">
  <p:cSld name="11_Normal con fuente ">
    <p:bg>
      <p:bgPr>
        <a:solidFill>
          <a:schemeClr val="lt1"/>
        </a:solidFill>
        <a:effectLst/>
      </p:bgPr>
    </p:bg>
    <p:spTree>
      <p:nvGrpSpPr>
        <p:cNvPr id="1" name="Shape 271"/>
        <p:cNvGrpSpPr/>
        <p:nvPr/>
      </p:nvGrpSpPr>
      <p:grpSpPr>
        <a:xfrm>
          <a:off x="0" y="0"/>
          <a:ext cx="0" cy="0"/>
          <a:chOff x="0" y="0"/>
          <a:chExt cx="0" cy="0"/>
        </a:xfrm>
      </p:grpSpPr>
      <p:sp>
        <p:nvSpPr>
          <p:cNvPr id="272" name="Google Shape;272;p168"/>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3" name="Google Shape;273;p16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274" name="Google Shape;274;p168"/>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75" name="Google Shape;275;p168"/>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76" name="Google Shape;276;p168"/>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77" name="Google Shape;277;p168"/>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8" name="Google Shape;278;p168"/>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9" name="Google Shape;279;p168"/>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80" name="Google Shape;280;p168"/>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15_Normal con fuente ">
  <p:cSld name="15_Normal con fuente ">
    <p:bg>
      <p:bgPr>
        <a:solidFill>
          <a:schemeClr val="lt1"/>
        </a:solidFill>
        <a:effectLst/>
      </p:bgPr>
    </p:bg>
    <p:spTree>
      <p:nvGrpSpPr>
        <p:cNvPr id="1" name="Shape 281"/>
        <p:cNvGrpSpPr/>
        <p:nvPr/>
      </p:nvGrpSpPr>
      <p:grpSpPr>
        <a:xfrm>
          <a:off x="0" y="0"/>
          <a:ext cx="0" cy="0"/>
          <a:chOff x="0" y="0"/>
          <a:chExt cx="0" cy="0"/>
        </a:xfrm>
      </p:grpSpPr>
      <p:sp>
        <p:nvSpPr>
          <p:cNvPr id="282" name="Google Shape;282;p169"/>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3" name="Google Shape;283;p169"/>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284" name="Google Shape;284;p169"/>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285" name="Google Shape;285;p169"/>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17500" algn="l">
              <a:lnSpc>
                <a:spcPct val="90000"/>
              </a:lnSpc>
              <a:spcBef>
                <a:spcPts val="400"/>
              </a:spcBef>
              <a:spcAft>
                <a:spcPts val="0"/>
              </a:spcAft>
              <a:buSzPts val="1400"/>
              <a:buChar char="◦"/>
              <a:defRPr/>
            </a:lvl6pPr>
            <a:lvl7pPr marL="3200400" lvl="6" indent="-317500" algn="l">
              <a:lnSpc>
                <a:spcPct val="90000"/>
              </a:lnSpc>
              <a:spcBef>
                <a:spcPts val="400"/>
              </a:spcBef>
              <a:spcAft>
                <a:spcPts val="0"/>
              </a:spcAft>
              <a:buSzPts val="1400"/>
              <a:buChar char="◦"/>
              <a:defRPr/>
            </a:lvl7pPr>
            <a:lvl8pPr marL="3657600" lvl="7" indent="-317500" algn="l">
              <a:lnSpc>
                <a:spcPct val="90000"/>
              </a:lnSpc>
              <a:spcBef>
                <a:spcPts val="400"/>
              </a:spcBef>
              <a:spcAft>
                <a:spcPts val="0"/>
              </a:spcAft>
              <a:buSzPts val="1400"/>
              <a:buChar char="◦"/>
              <a:defRPr/>
            </a:lvl8pPr>
            <a:lvl9pPr marL="4114800" lvl="8" indent="-317500" algn="l">
              <a:lnSpc>
                <a:spcPct val="90000"/>
              </a:lnSpc>
              <a:spcBef>
                <a:spcPts val="400"/>
              </a:spcBef>
              <a:spcAft>
                <a:spcPts val="400"/>
              </a:spcAft>
              <a:buSzPts val="1400"/>
              <a:buChar char="◦"/>
              <a:defRPr/>
            </a:lvl9pPr>
          </a:lstStyle>
          <a:p>
            <a:endParaRPr/>
          </a:p>
        </p:txBody>
      </p:sp>
      <p:cxnSp>
        <p:nvCxnSpPr>
          <p:cNvPr id="286" name="Google Shape;286;p169"/>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
        <p:nvSpPr>
          <p:cNvPr id="287" name="Google Shape;287;p169"/>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8" name="Google Shape;288;p169"/>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9" name="Google Shape;289;p169"/>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290" name="Google Shape;290;p169"/>
          <p:cNvCxnSpPr/>
          <p:nvPr/>
        </p:nvCxnSpPr>
        <p:spPr>
          <a:xfrm>
            <a:off x="625912" y="1772816"/>
            <a:ext cx="10816259"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Normal con fuente ">
  <p:cSld name="8_Normal con fuente ">
    <p:bg>
      <p:bgPr>
        <a:solidFill>
          <a:schemeClr val="lt1"/>
        </a:solidFill>
        <a:effectLst/>
      </p:bgPr>
    </p:bg>
    <p:spTree>
      <p:nvGrpSpPr>
        <p:cNvPr id="1" name="Shape 42"/>
        <p:cNvGrpSpPr/>
        <p:nvPr/>
      </p:nvGrpSpPr>
      <p:grpSpPr>
        <a:xfrm>
          <a:off x="0" y="0"/>
          <a:ext cx="0" cy="0"/>
          <a:chOff x="0" y="0"/>
          <a:chExt cx="0" cy="0"/>
        </a:xfrm>
      </p:grpSpPr>
      <p:sp>
        <p:nvSpPr>
          <p:cNvPr id="43" name="Google Shape;43;p15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SzPts val="36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5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770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45" name="Google Shape;45;p155"/>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sp>
        <p:nvSpPr>
          <p:cNvPr id="46" name="Google Shape;46;p155"/>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975"/>
              </a:spcBef>
              <a:spcAft>
                <a:spcPts val="0"/>
              </a:spcAft>
              <a:buClr>
                <a:srgbClr val="C00000"/>
              </a:buClr>
              <a:buSzPts val="1800"/>
              <a:buFont typeface="Arial"/>
              <a:buChar char="»"/>
              <a:defRPr/>
            </a:lvl1pPr>
            <a:lvl2pPr marL="914400" lvl="1" indent="-342900" algn="l">
              <a:lnSpc>
                <a:spcPct val="85000"/>
              </a:lnSpc>
              <a:spcBef>
                <a:spcPts val="450"/>
              </a:spcBef>
              <a:spcAft>
                <a:spcPts val="0"/>
              </a:spcAft>
              <a:buSzPts val="1800"/>
              <a:buChar char=" "/>
              <a:defRPr/>
            </a:lvl2pPr>
            <a:lvl3pPr marL="1371600" lvl="2" indent="-323850" algn="l">
              <a:lnSpc>
                <a:spcPct val="85000"/>
              </a:lnSpc>
              <a:spcBef>
                <a:spcPts val="450"/>
              </a:spcBef>
              <a:spcAft>
                <a:spcPts val="0"/>
              </a:spcAft>
              <a:buSzPts val="1500"/>
              <a:buChar char=" "/>
              <a:defRPr/>
            </a:lvl3pPr>
            <a:lvl4pPr marL="1828800" lvl="3" indent="-314325" algn="l">
              <a:lnSpc>
                <a:spcPct val="85000"/>
              </a:lnSpc>
              <a:spcBef>
                <a:spcPts val="450"/>
              </a:spcBef>
              <a:spcAft>
                <a:spcPts val="0"/>
              </a:spcAft>
              <a:buSzPts val="1350"/>
              <a:buChar char=" "/>
              <a:defRPr/>
            </a:lvl4pPr>
            <a:lvl5pPr marL="2286000" lvl="4" indent="-314325" algn="l">
              <a:lnSpc>
                <a:spcPct val="85000"/>
              </a:lnSpc>
              <a:spcBef>
                <a:spcPts val="450"/>
              </a:spcBef>
              <a:spcAft>
                <a:spcPts val="0"/>
              </a:spcAft>
              <a:buSzPts val="1350"/>
              <a:buChar char=" "/>
              <a:defRPr/>
            </a:lvl5pPr>
            <a:lvl6pPr marL="2743200" lvl="5" indent="-314325" algn="l">
              <a:lnSpc>
                <a:spcPct val="85000"/>
              </a:lnSpc>
              <a:spcBef>
                <a:spcPts val="450"/>
              </a:spcBef>
              <a:spcAft>
                <a:spcPts val="0"/>
              </a:spcAft>
              <a:buSzPts val="1350"/>
              <a:buChar char=" "/>
              <a:defRPr/>
            </a:lvl6pPr>
            <a:lvl7pPr marL="3200400" lvl="6" indent="-314325" algn="l">
              <a:lnSpc>
                <a:spcPct val="85000"/>
              </a:lnSpc>
              <a:spcBef>
                <a:spcPts val="450"/>
              </a:spcBef>
              <a:spcAft>
                <a:spcPts val="0"/>
              </a:spcAft>
              <a:buSzPts val="1350"/>
              <a:buChar char=" "/>
              <a:defRPr/>
            </a:lvl7pPr>
            <a:lvl8pPr marL="3657600" lvl="7" indent="-314325" algn="l">
              <a:lnSpc>
                <a:spcPct val="85000"/>
              </a:lnSpc>
              <a:spcBef>
                <a:spcPts val="450"/>
              </a:spcBef>
              <a:spcAft>
                <a:spcPts val="0"/>
              </a:spcAft>
              <a:buSzPts val="1350"/>
              <a:buChar char=" "/>
              <a:defRPr/>
            </a:lvl8pPr>
            <a:lvl9pPr marL="4114800" lvl="8" indent="-314325" algn="l">
              <a:lnSpc>
                <a:spcPct val="85000"/>
              </a:lnSpc>
              <a:spcBef>
                <a:spcPts val="450"/>
              </a:spcBef>
              <a:spcAft>
                <a:spcPts val="0"/>
              </a:spcAft>
              <a:buSzPts val="1350"/>
              <a:buChar char=" "/>
              <a:defRPr/>
            </a:lvl9pPr>
          </a:lstStyle>
          <a:p>
            <a:endParaRPr/>
          </a:p>
        </p:txBody>
      </p:sp>
      <p:cxnSp>
        <p:nvCxnSpPr>
          <p:cNvPr id="47" name="Google Shape;47;p155"/>
          <p:cNvCxnSpPr/>
          <p:nvPr/>
        </p:nvCxnSpPr>
        <p:spPr>
          <a:xfrm>
            <a:off x="625912" y="1772816"/>
            <a:ext cx="10816259" cy="0"/>
          </a:xfrm>
          <a:prstGeom prst="straightConnector1">
            <a:avLst/>
          </a:prstGeom>
          <a:noFill/>
          <a:ln w="9525" cap="flat" cmpd="sng">
            <a:solidFill>
              <a:srgbClr val="BF0000"/>
            </a:solidFill>
            <a:prstDash val="solid"/>
            <a:round/>
            <a:headEnd type="none" w="sm" len="sm"/>
            <a:tailEnd type="none" w="sm" len="sm"/>
          </a:ln>
        </p:spPr>
      </p:cxnSp>
      <p:sp>
        <p:nvSpPr>
          <p:cNvPr id="48" name="Google Shape;48;p155"/>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 name="Google Shape;49;p155"/>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050">
                <a:solidFill>
                  <a:srgbClr val="BFBFB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155"/>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Arial"/>
                <a:ea typeface="Arial"/>
                <a:cs typeface="Arial"/>
                <a:sym typeface="Arial"/>
              </a:rPr>
              <a:t>Fuente:</a:t>
            </a:r>
            <a:endParaRPr sz="825" b="0" i="0" u="none" strike="noStrike" cap="none">
              <a:solidFill>
                <a:schemeClr val="dk2"/>
              </a:solidFill>
              <a:latin typeface="Arial"/>
              <a:ea typeface="Arial"/>
              <a:cs typeface="Arial"/>
              <a:sym typeface="Arial"/>
            </a:endParaRPr>
          </a:p>
        </p:txBody>
      </p:sp>
      <p:cxnSp>
        <p:nvCxnSpPr>
          <p:cNvPr id="51" name="Google Shape;51;p155"/>
          <p:cNvCxnSpPr/>
          <p:nvPr/>
        </p:nvCxnSpPr>
        <p:spPr>
          <a:xfrm>
            <a:off x="625912" y="1772816"/>
            <a:ext cx="10816259" cy="0"/>
          </a:xfrm>
          <a:prstGeom prst="straightConnector1">
            <a:avLst/>
          </a:prstGeom>
          <a:noFill/>
          <a:ln w="9525" cap="flat" cmpd="sng">
            <a:solidFill>
              <a:srgbClr val="BF0000"/>
            </a:solidFill>
            <a:prstDash val="solid"/>
            <a:round/>
            <a:headEnd type="none" w="sm" len="sm"/>
            <a:tailEnd type="none" w="sm" len="sm"/>
          </a:ln>
        </p:spPr>
      </p:cxnSp>
      <p:sp>
        <p:nvSpPr>
          <p:cNvPr id="52" name="Google Shape;52;p155"/>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sv-SE"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53"/>
        <p:cNvGrpSpPr/>
        <p:nvPr/>
      </p:nvGrpSpPr>
      <p:grpSpPr>
        <a:xfrm>
          <a:off x="0" y="0"/>
          <a:ext cx="0" cy="0"/>
          <a:chOff x="0" y="0"/>
          <a:chExt cx="0" cy="0"/>
        </a:xfrm>
      </p:grpSpPr>
      <p:sp>
        <p:nvSpPr>
          <p:cNvPr id="54" name="Google Shape;54;p35"/>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35"/>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 name="Google Shape;56;p35"/>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35"/>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58" name="Google Shape;58;p35"/>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sv-SE"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Normal con fuente ">
  <p:cSld name="1_Normal con fuente ">
    <p:spTree>
      <p:nvGrpSpPr>
        <p:cNvPr id="1" name="Shape 59"/>
        <p:cNvGrpSpPr/>
        <p:nvPr/>
      </p:nvGrpSpPr>
      <p:grpSpPr>
        <a:xfrm>
          <a:off x="0" y="0"/>
          <a:ext cx="0" cy="0"/>
          <a:chOff x="0" y="0"/>
          <a:chExt cx="0" cy="0"/>
        </a:xfrm>
      </p:grpSpPr>
      <p:sp>
        <p:nvSpPr>
          <p:cNvPr id="60" name="Google Shape;60;p36"/>
          <p:cNvSpPr txBox="1">
            <a:spLocks noGrp="1"/>
          </p:cNvSpPr>
          <p:nvPr>
            <p:ph type="title"/>
          </p:nvPr>
        </p:nvSpPr>
        <p:spPr>
          <a:xfrm>
            <a:off x="625910" y="64337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000"/>
              <a:buFont typeface="Calibri"/>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36"/>
          <p:cNvSpPr txBox="1">
            <a:spLocks noGrp="1"/>
          </p:cNvSpPr>
          <p:nvPr>
            <p:ph type="sldNum" idx="12"/>
          </p:nvPr>
        </p:nvSpPr>
        <p:spPr>
          <a:xfrm>
            <a:off x="9286734" y="2852613"/>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62" name="Google Shape;62;p36"/>
          <p:cNvSpPr txBox="1">
            <a:spLocks noGrp="1"/>
          </p:cNvSpPr>
          <p:nvPr>
            <p:ph type="body" idx="1"/>
          </p:nvPr>
        </p:nvSpPr>
        <p:spPr>
          <a:xfrm>
            <a:off x="5976011" y="6509537"/>
            <a:ext cx="2171244" cy="305415"/>
          </a:xfrm>
          <a:prstGeom prst="rect">
            <a:avLst/>
          </a:prstGeom>
          <a:noFill/>
          <a:ln>
            <a:noFill/>
          </a:ln>
        </p:spPr>
        <p:txBody>
          <a:bodyPr spcFirstLastPara="1" wrap="square" lIns="0" tIns="45700" rIns="0" bIns="45700" anchor="t" anchorCtr="0">
            <a:noAutofit/>
          </a:bodyPr>
          <a:lstStyle>
            <a:lvl1pPr marL="457200" lvl="0" indent="-228600" algn="l">
              <a:lnSpc>
                <a:spcPct val="90000"/>
              </a:lnSpc>
              <a:spcBef>
                <a:spcPts val="0"/>
              </a:spcBef>
              <a:spcAft>
                <a:spcPts val="0"/>
              </a:spcAft>
              <a:buSzPts val="825"/>
              <a:buNone/>
              <a:defRPr sz="825" b="0" i="0">
                <a:solidFill>
                  <a:srgbClr val="C00000"/>
                </a:solidFill>
                <a:latin typeface="Calibri"/>
                <a:ea typeface="Calibri"/>
                <a:cs typeface="Calibri"/>
                <a:sym typeface="Calibri"/>
              </a:defRPr>
            </a:lvl1pPr>
            <a:lvl2pPr marL="914400" lvl="1" indent="-228600" algn="l">
              <a:lnSpc>
                <a:spcPct val="90000"/>
              </a:lnSpc>
              <a:spcBef>
                <a:spcPts val="200"/>
              </a:spcBef>
              <a:spcAft>
                <a:spcPts val="0"/>
              </a:spcAft>
              <a:buSzPts val="1050"/>
              <a:buNone/>
              <a:defRPr sz="1050"/>
            </a:lvl2pPr>
            <a:lvl3pPr marL="1371600" lvl="2" indent="-228600" algn="l">
              <a:lnSpc>
                <a:spcPct val="90000"/>
              </a:lnSpc>
              <a:spcBef>
                <a:spcPts val="400"/>
              </a:spcBef>
              <a:spcAft>
                <a:spcPts val="0"/>
              </a:spcAft>
              <a:buSzPts val="1050"/>
              <a:buNone/>
              <a:defRPr sz="1050"/>
            </a:lvl3pPr>
            <a:lvl4pPr marL="1828800" lvl="3" indent="-228600" algn="l">
              <a:lnSpc>
                <a:spcPct val="90000"/>
              </a:lnSpc>
              <a:spcBef>
                <a:spcPts val="400"/>
              </a:spcBef>
              <a:spcAft>
                <a:spcPts val="0"/>
              </a:spcAft>
              <a:buSzPts val="1050"/>
              <a:buNone/>
              <a:defRPr sz="1050"/>
            </a:lvl4pPr>
            <a:lvl5pPr marL="2286000" lvl="4" indent="-228600" algn="l">
              <a:lnSpc>
                <a:spcPct val="90000"/>
              </a:lnSpc>
              <a:spcBef>
                <a:spcPts val="400"/>
              </a:spcBef>
              <a:spcAft>
                <a:spcPts val="0"/>
              </a:spcAft>
              <a:buSzPts val="1050"/>
              <a:buNone/>
              <a:defRPr sz="1050"/>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63" name="Google Shape;63;p36"/>
          <p:cNvSpPr txBox="1">
            <a:spLocks noGrp="1"/>
          </p:cNvSpPr>
          <p:nvPr>
            <p:ph type="body" idx="2"/>
          </p:nvPr>
        </p:nvSpPr>
        <p:spPr>
          <a:xfrm>
            <a:off x="625908" y="1902578"/>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64" name="Google Shape;64;p36"/>
          <p:cNvSpPr txBox="1">
            <a:spLocks noGrp="1"/>
          </p:cNvSpPr>
          <p:nvPr>
            <p:ph type="dt" idx="10"/>
          </p:nvPr>
        </p:nvSpPr>
        <p:spPr>
          <a:xfrm>
            <a:off x="2577973" y="6543222"/>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C000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 name="Google Shape;65;p36"/>
          <p:cNvSpPr txBox="1">
            <a:spLocks noGrp="1"/>
          </p:cNvSpPr>
          <p:nvPr>
            <p:ph type="ftr" idx="11"/>
          </p:nvPr>
        </p:nvSpPr>
        <p:spPr>
          <a:xfrm>
            <a:off x="169663"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C00000"/>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36"/>
          <p:cNvSpPr txBox="1"/>
          <p:nvPr/>
        </p:nvSpPr>
        <p:spPr>
          <a:xfrm>
            <a:off x="5197208" y="6484428"/>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C00000"/>
                </a:solidFill>
                <a:latin typeface="Calibri"/>
                <a:ea typeface="Calibri"/>
                <a:cs typeface="Calibri"/>
                <a:sym typeface="Calibri"/>
              </a:rPr>
              <a:t>Fuente:</a:t>
            </a:r>
            <a:endParaRPr sz="825" b="0" i="0" u="none" strike="noStrike" cap="none">
              <a:solidFill>
                <a:srgbClr val="C00000"/>
              </a:solidFill>
              <a:latin typeface="Calibri"/>
              <a:ea typeface="Calibri"/>
              <a:cs typeface="Calibri"/>
              <a:sym typeface="Calibri"/>
            </a:endParaRPr>
          </a:p>
        </p:txBody>
      </p:sp>
      <p:cxnSp>
        <p:nvCxnSpPr>
          <p:cNvPr id="67" name="Google Shape;67;p36"/>
          <p:cNvCxnSpPr/>
          <p:nvPr/>
        </p:nvCxnSpPr>
        <p:spPr>
          <a:xfrm>
            <a:off x="625909" y="1772816"/>
            <a:ext cx="10816259" cy="0"/>
          </a:xfrm>
          <a:prstGeom prst="straightConnector1">
            <a:avLst/>
          </a:prstGeom>
          <a:noFill/>
          <a:ln w="12700" cap="flat" cmpd="sng">
            <a:solidFill>
              <a:schemeClr val="accent1"/>
            </a:solidFill>
            <a:prstDash val="solid"/>
            <a:round/>
            <a:headEnd type="none" w="sm" len="sm"/>
            <a:tailEnd type="none" w="sm" len="sm"/>
          </a:ln>
        </p:spPr>
      </p:cxnSp>
      <p:sp>
        <p:nvSpPr>
          <p:cNvPr id="68" name="Google Shape;68;p36"/>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sv-SE"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Diapositiva de título" type="title">
  <p:cSld name="TITLE">
    <p:spTree>
      <p:nvGrpSpPr>
        <p:cNvPr id="1" name="Shape 69"/>
        <p:cNvGrpSpPr/>
        <p:nvPr/>
      </p:nvGrpSpPr>
      <p:grpSpPr>
        <a:xfrm>
          <a:off x="0" y="0"/>
          <a:ext cx="0" cy="0"/>
          <a:chOff x="0" y="0"/>
          <a:chExt cx="0" cy="0"/>
        </a:xfrm>
      </p:grpSpPr>
      <p:sp>
        <p:nvSpPr>
          <p:cNvPr id="70" name="Google Shape;70;p38"/>
          <p:cNvSpPr/>
          <p:nvPr/>
        </p:nvSpPr>
        <p:spPr>
          <a:xfrm>
            <a:off x="3188" y="6400800"/>
            <a:ext cx="122380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38"/>
          <p:cNvSpPr/>
          <p:nvPr/>
        </p:nvSpPr>
        <p:spPr>
          <a:xfrm>
            <a:off x="16" y="6334316"/>
            <a:ext cx="122380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38"/>
          <p:cNvSpPr txBox="1">
            <a:spLocks noGrp="1"/>
          </p:cNvSpPr>
          <p:nvPr>
            <p:ph type="ctrTitle"/>
          </p:nvPr>
        </p:nvSpPr>
        <p:spPr>
          <a:xfrm>
            <a:off x="1101709" y="758952"/>
            <a:ext cx="10099001"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38"/>
          <p:cNvSpPr txBox="1">
            <a:spLocks noGrp="1"/>
          </p:cNvSpPr>
          <p:nvPr>
            <p:ph type="subTitle" idx="1"/>
          </p:nvPr>
        </p:nvSpPr>
        <p:spPr>
          <a:xfrm>
            <a:off x="1104491" y="4455621"/>
            <a:ext cx="10099001" cy="11430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sp>
        <p:nvSpPr>
          <p:cNvPr id="74" name="Google Shape;74;p38"/>
          <p:cNvSpPr txBox="1">
            <a:spLocks noGrp="1"/>
          </p:cNvSpPr>
          <p:nvPr>
            <p:ph type="dt" idx="10"/>
          </p:nvPr>
        </p:nvSpPr>
        <p:spPr>
          <a:xfrm>
            <a:off x="1101710" y="6459786"/>
            <a:ext cx="248225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 name="Google Shape;75;p38"/>
          <p:cNvSpPr txBox="1">
            <a:spLocks noGrp="1"/>
          </p:cNvSpPr>
          <p:nvPr>
            <p:ph type="ftr" idx="11"/>
          </p:nvPr>
        </p:nvSpPr>
        <p:spPr>
          <a:xfrm>
            <a:off x="3701064" y="6459786"/>
            <a:ext cx="4842271"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8"/>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cxnSp>
        <p:nvCxnSpPr>
          <p:cNvPr id="77" name="Google Shape;77;p38"/>
          <p:cNvCxnSpPr/>
          <p:nvPr/>
        </p:nvCxnSpPr>
        <p:spPr>
          <a:xfrm>
            <a:off x="1212532" y="4343400"/>
            <a:ext cx="9915383" cy="0"/>
          </a:xfrm>
          <a:prstGeom prst="straightConnector1">
            <a:avLst/>
          </a:prstGeom>
          <a:noFill/>
          <a:ln w="9525" cap="flat" cmpd="sng">
            <a:solidFill>
              <a:srgbClr val="7F7F7F"/>
            </a:solidFill>
            <a:prstDash val="solid"/>
            <a:round/>
            <a:headEnd type="none" w="sm" len="sm"/>
            <a:tailEnd type="none" w="sm" len="sm"/>
          </a:ln>
        </p:spPr>
      </p:cxnSp>
      <p:sp>
        <p:nvSpPr>
          <p:cNvPr id="78" name="Google Shape;78;p38"/>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sv-SE"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ormal con fuente ">
  <p:cSld name="Normal con fuente ">
    <p:spTree>
      <p:nvGrpSpPr>
        <p:cNvPr id="1" name="Shape 79"/>
        <p:cNvGrpSpPr/>
        <p:nvPr/>
      </p:nvGrpSpPr>
      <p:grpSpPr>
        <a:xfrm>
          <a:off x="0" y="0"/>
          <a:ext cx="0" cy="0"/>
          <a:chOff x="0" y="0"/>
          <a:chExt cx="0" cy="0"/>
        </a:xfrm>
      </p:grpSpPr>
      <p:sp>
        <p:nvSpPr>
          <p:cNvPr id="80" name="Google Shape;80;p37"/>
          <p:cNvSpPr txBox="1">
            <a:spLocks noGrp="1"/>
          </p:cNvSpPr>
          <p:nvPr>
            <p:ph type="title"/>
          </p:nvPr>
        </p:nvSpPr>
        <p:spPr>
          <a:xfrm>
            <a:off x="647998" y="116632"/>
            <a:ext cx="10816259"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000"/>
              <a:buFont typeface="Calibri"/>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3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82" name="Google Shape;82;p37"/>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Calibri"/>
                <a:ea typeface="Calibri"/>
                <a:cs typeface="Calibri"/>
                <a:sym typeface="Calibri"/>
              </a:rPr>
              <a:t>Fuente:</a:t>
            </a:r>
            <a:endParaRPr sz="825" b="0" i="0" u="none" strike="noStrike" cap="none">
              <a:solidFill>
                <a:schemeClr val="lt2"/>
              </a:solidFill>
              <a:latin typeface="Calibri"/>
              <a:ea typeface="Calibri"/>
              <a:cs typeface="Calibri"/>
              <a:sym typeface="Calibri"/>
            </a:endParaRPr>
          </a:p>
        </p:txBody>
      </p:sp>
      <p:sp>
        <p:nvSpPr>
          <p:cNvPr id="83" name="Google Shape;83;p37"/>
          <p:cNvSpPr txBox="1">
            <a:spLocks noGrp="1"/>
          </p:cNvSpPr>
          <p:nvPr>
            <p:ph type="body" idx="1"/>
          </p:nvPr>
        </p:nvSpPr>
        <p:spPr>
          <a:xfrm>
            <a:off x="792014" y="2924944"/>
            <a:ext cx="983261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200"/>
              </a:spcBef>
              <a:spcAft>
                <a:spcPts val="0"/>
              </a:spcAft>
              <a:buClr>
                <a:srgbClr val="C00000"/>
              </a:buClr>
              <a:buSzPts val="2000"/>
              <a:buFont typeface="Arial"/>
              <a:buChar char="»"/>
              <a:defRPr/>
            </a:lvl1pPr>
            <a:lvl2pPr marL="914400" lvl="1" indent="-342900" algn="l">
              <a:lnSpc>
                <a:spcPct val="90000"/>
              </a:lnSpc>
              <a:spcBef>
                <a:spcPts val="200"/>
              </a:spcBef>
              <a:spcAft>
                <a:spcPts val="0"/>
              </a:spcAft>
              <a:buSzPts val="1800"/>
              <a:buChar char="◦"/>
              <a:defRPr/>
            </a:lvl2pPr>
            <a:lvl3pPr marL="1371600" lvl="2" indent="-317500" algn="l">
              <a:lnSpc>
                <a:spcPct val="90000"/>
              </a:lnSpc>
              <a:spcBef>
                <a:spcPts val="400"/>
              </a:spcBef>
              <a:spcAft>
                <a:spcPts val="0"/>
              </a:spcAft>
              <a:buSzPts val="1400"/>
              <a:buChar char="◦"/>
              <a:defRPr/>
            </a:lvl3pPr>
            <a:lvl4pPr marL="1828800" lvl="3" indent="-317500" algn="l">
              <a:lnSpc>
                <a:spcPct val="90000"/>
              </a:lnSpc>
              <a:spcBef>
                <a:spcPts val="400"/>
              </a:spcBef>
              <a:spcAft>
                <a:spcPts val="0"/>
              </a:spcAft>
              <a:buSzPts val="1400"/>
              <a:buChar char="◦"/>
              <a:defRPr/>
            </a:lvl4pPr>
            <a:lvl5pPr marL="2286000" lvl="4" indent="-317500" algn="l">
              <a:lnSpc>
                <a:spcPct val="90000"/>
              </a:lnSpc>
              <a:spcBef>
                <a:spcPts val="400"/>
              </a:spcBef>
              <a:spcAft>
                <a:spcPts val="0"/>
              </a:spcAft>
              <a:buSzPts val="14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84" name="Google Shape;84;p37"/>
          <p:cNvSpPr txBox="1">
            <a:spLocks noGrp="1"/>
          </p:cNvSpPr>
          <p:nvPr>
            <p:ph type="dt" idx="10"/>
          </p:nvPr>
        </p:nvSpPr>
        <p:spPr>
          <a:xfrm>
            <a:off x="2577973" y="6543224"/>
            <a:ext cx="829323"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BFBFB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5" name="Google Shape;85;p37"/>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50">
                <a:solidFill>
                  <a:srgbClr val="BFBFB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7"/>
          <p:cNvSpPr txBox="1"/>
          <p:nvPr/>
        </p:nvSpPr>
        <p:spPr>
          <a:xfrm>
            <a:off x="5197211" y="6484430"/>
            <a:ext cx="665035" cy="21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5" b="0" i="0" u="none" strike="noStrike" cap="none">
                <a:solidFill>
                  <a:srgbClr val="888888"/>
                </a:solidFill>
                <a:latin typeface="Calibri"/>
                <a:ea typeface="Calibri"/>
                <a:cs typeface="Calibri"/>
                <a:sym typeface="Calibri"/>
              </a:rPr>
              <a:t>Fuente:</a:t>
            </a:r>
            <a:endParaRPr sz="825" b="0" i="0" u="none" strike="noStrike" cap="none">
              <a:solidFill>
                <a:schemeClr val="lt2"/>
              </a:solidFill>
              <a:latin typeface="Calibri"/>
              <a:ea typeface="Calibri"/>
              <a:cs typeface="Calibri"/>
              <a:sym typeface="Calibri"/>
            </a:endParaRPr>
          </a:p>
        </p:txBody>
      </p:sp>
      <p:sp>
        <p:nvSpPr>
          <p:cNvPr id="87" name="Google Shape;87;p37"/>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sv-SE"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spTree>
      <p:nvGrpSpPr>
        <p:cNvPr id="1" name="Shape 88"/>
        <p:cNvGrpSpPr/>
        <p:nvPr/>
      </p:nvGrpSpPr>
      <p:grpSpPr>
        <a:xfrm>
          <a:off x="0" y="0"/>
          <a:ext cx="0" cy="0"/>
          <a:chOff x="0" y="0"/>
          <a:chExt cx="0" cy="0"/>
        </a:xfrm>
      </p:grpSpPr>
      <p:sp>
        <p:nvSpPr>
          <p:cNvPr id="89" name="Google Shape;89;p158"/>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158"/>
          <p:cNvSpPr txBox="1">
            <a:spLocks noGrp="1"/>
          </p:cNvSpPr>
          <p:nvPr>
            <p:ph type="body" idx="1"/>
          </p:nvPr>
        </p:nvSpPr>
        <p:spPr>
          <a:xfrm>
            <a:off x="529510" y="260648"/>
            <a:ext cx="10902407" cy="5976664"/>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975"/>
              </a:spcBef>
              <a:spcAft>
                <a:spcPts val="0"/>
              </a:spcAft>
              <a:buSzPts val="1800"/>
              <a:buChar char="»"/>
              <a:defRPr/>
            </a:lvl1pPr>
            <a:lvl2pPr marL="914400" lvl="1" indent="-342900" algn="l">
              <a:lnSpc>
                <a:spcPct val="85000"/>
              </a:lnSpc>
              <a:spcBef>
                <a:spcPts val="450"/>
              </a:spcBef>
              <a:spcAft>
                <a:spcPts val="0"/>
              </a:spcAft>
              <a:buClr>
                <a:srgbClr val="262626"/>
              </a:buClr>
              <a:buSzPts val="1800"/>
              <a:buChar char=" "/>
              <a:defRPr/>
            </a:lvl2pPr>
            <a:lvl3pPr marL="1371600" lvl="2" indent="-342900" algn="l">
              <a:lnSpc>
                <a:spcPct val="85000"/>
              </a:lnSpc>
              <a:spcBef>
                <a:spcPts val="450"/>
              </a:spcBef>
              <a:spcAft>
                <a:spcPts val="0"/>
              </a:spcAft>
              <a:buClr>
                <a:srgbClr val="262626"/>
              </a:buClr>
              <a:buSzPts val="1800"/>
              <a:buChar char=" "/>
              <a:defRPr/>
            </a:lvl3pPr>
            <a:lvl4pPr marL="1828800" lvl="3" indent="-342900" algn="l">
              <a:lnSpc>
                <a:spcPct val="85000"/>
              </a:lnSpc>
              <a:spcBef>
                <a:spcPts val="450"/>
              </a:spcBef>
              <a:spcAft>
                <a:spcPts val="0"/>
              </a:spcAft>
              <a:buClr>
                <a:srgbClr val="262626"/>
              </a:buClr>
              <a:buSzPts val="1800"/>
              <a:buChar char=" "/>
              <a:defRPr/>
            </a:lvl4pPr>
            <a:lvl5pPr marL="2286000" lvl="4" indent="-342900" algn="l">
              <a:lnSpc>
                <a:spcPct val="85000"/>
              </a:lnSpc>
              <a:spcBef>
                <a:spcPts val="450"/>
              </a:spcBef>
              <a:spcAft>
                <a:spcPts val="0"/>
              </a:spcAft>
              <a:buClr>
                <a:srgbClr val="262626"/>
              </a:buClr>
              <a:buSzPts val="1800"/>
              <a:buChar char=" "/>
              <a:defRPr/>
            </a:lvl5pPr>
            <a:lvl6pPr marL="2743200" lvl="5" indent="-342900" algn="l">
              <a:lnSpc>
                <a:spcPct val="85000"/>
              </a:lnSpc>
              <a:spcBef>
                <a:spcPts val="450"/>
              </a:spcBef>
              <a:spcAft>
                <a:spcPts val="0"/>
              </a:spcAft>
              <a:buClr>
                <a:srgbClr val="262626"/>
              </a:buClr>
              <a:buSzPts val="1800"/>
              <a:buChar char=" "/>
              <a:defRPr/>
            </a:lvl6pPr>
            <a:lvl7pPr marL="3200400" lvl="6" indent="-342900" algn="l">
              <a:lnSpc>
                <a:spcPct val="85000"/>
              </a:lnSpc>
              <a:spcBef>
                <a:spcPts val="450"/>
              </a:spcBef>
              <a:spcAft>
                <a:spcPts val="0"/>
              </a:spcAft>
              <a:buClr>
                <a:srgbClr val="262626"/>
              </a:buClr>
              <a:buSzPts val="1800"/>
              <a:buChar char=" "/>
              <a:defRPr/>
            </a:lvl7pPr>
            <a:lvl8pPr marL="3657600" lvl="7" indent="-342900" algn="l">
              <a:lnSpc>
                <a:spcPct val="85000"/>
              </a:lnSpc>
              <a:spcBef>
                <a:spcPts val="450"/>
              </a:spcBef>
              <a:spcAft>
                <a:spcPts val="0"/>
              </a:spcAft>
              <a:buClr>
                <a:srgbClr val="262626"/>
              </a:buClr>
              <a:buSzPts val="1800"/>
              <a:buChar char=" "/>
              <a:defRPr/>
            </a:lvl8pPr>
            <a:lvl9pPr marL="4114800" lvl="8" indent="-342900" algn="l">
              <a:lnSpc>
                <a:spcPct val="85000"/>
              </a:lnSpc>
              <a:spcBef>
                <a:spcPts val="450"/>
              </a:spcBef>
              <a:spcAft>
                <a:spcPts val="0"/>
              </a:spcAft>
              <a:buClr>
                <a:srgbClr val="262626"/>
              </a:buClr>
              <a:buSzPts val="1800"/>
              <a:buChar char=" "/>
              <a:defRPr/>
            </a:lvl9pPr>
          </a:lstStyle>
          <a:p>
            <a:endParaRPr/>
          </a:p>
        </p:txBody>
      </p:sp>
      <p:sp>
        <p:nvSpPr>
          <p:cNvPr id="91" name="Google Shape;91;p158"/>
          <p:cNvSpPr txBox="1">
            <a:spLocks noGrp="1"/>
          </p:cNvSpPr>
          <p:nvPr>
            <p:ph type="body" idx="2"/>
          </p:nvPr>
        </p:nvSpPr>
        <p:spPr>
          <a:xfrm>
            <a:off x="529513" y="6309320"/>
            <a:ext cx="4207910" cy="357190"/>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975"/>
              </a:spcBef>
              <a:spcAft>
                <a:spcPts val="0"/>
              </a:spcAft>
              <a:buSzPts val="1400"/>
              <a:buNone/>
              <a:defRPr sz="1400">
                <a:solidFill>
                  <a:schemeClr val="dk2"/>
                </a:solidFill>
              </a:defRPr>
            </a:lvl1pPr>
            <a:lvl2pPr marL="914400" lvl="1" indent="-228600" algn="l">
              <a:lnSpc>
                <a:spcPct val="85000"/>
              </a:lnSpc>
              <a:spcBef>
                <a:spcPts val="450"/>
              </a:spcBef>
              <a:spcAft>
                <a:spcPts val="0"/>
              </a:spcAft>
              <a:buClr>
                <a:srgbClr val="262626"/>
              </a:buClr>
              <a:buSzPts val="1400"/>
              <a:buNone/>
              <a:defRPr sz="1400"/>
            </a:lvl2pPr>
            <a:lvl3pPr marL="1371600" lvl="2" indent="-228600" algn="l">
              <a:lnSpc>
                <a:spcPct val="85000"/>
              </a:lnSpc>
              <a:spcBef>
                <a:spcPts val="450"/>
              </a:spcBef>
              <a:spcAft>
                <a:spcPts val="0"/>
              </a:spcAft>
              <a:buClr>
                <a:srgbClr val="262626"/>
              </a:buClr>
              <a:buSzPts val="1400"/>
              <a:buNone/>
              <a:defRPr sz="1400"/>
            </a:lvl3pPr>
            <a:lvl4pPr marL="1828800" lvl="3" indent="-228600" algn="l">
              <a:lnSpc>
                <a:spcPct val="85000"/>
              </a:lnSpc>
              <a:spcBef>
                <a:spcPts val="450"/>
              </a:spcBef>
              <a:spcAft>
                <a:spcPts val="0"/>
              </a:spcAft>
              <a:buClr>
                <a:srgbClr val="262626"/>
              </a:buClr>
              <a:buSzPts val="1400"/>
              <a:buNone/>
              <a:defRPr sz="1400"/>
            </a:lvl4pPr>
            <a:lvl5pPr marL="2286000" lvl="4" indent="-228600" algn="l">
              <a:lnSpc>
                <a:spcPct val="85000"/>
              </a:lnSpc>
              <a:spcBef>
                <a:spcPts val="450"/>
              </a:spcBef>
              <a:spcAft>
                <a:spcPts val="0"/>
              </a:spcAft>
              <a:buClr>
                <a:srgbClr val="262626"/>
              </a:buClr>
              <a:buSzPts val="1400"/>
              <a:buNone/>
              <a:defRPr sz="1400"/>
            </a:lvl5pPr>
            <a:lvl6pPr marL="2743200" lvl="5" indent="-342900" algn="l">
              <a:lnSpc>
                <a:spcPct val="85000"/>
              </a:lnSpc>
              <a:spcBef>
                <a:spcPts val="450"/>
              </a:spcBef>
              <a:spcAft>
                <a:spcPts val="0"/>
              </a:spcAft>
              <a:buClr>
                <a:srgbClr val="262626"/>
              </a:buClr>
              <a:buSzPts val="1800"/>
              <a:buChar char=" "/>
              <a:defRPr/>
            </a:lvl6pPr>
            <a:lvl7pPr marL="3200400" lvl="6" indent="-342900" algn="l">
              <a:lnSpc>
                <a:spcPct val="85000"/>
              </a:lnSpc>
              <a:spcBef>
                <a:spcPts val="450"/>
              </a:spcBef>
              <a:spcAft>
                <a:spcPts val="0"/>
              </a:spcAft>
              <a:buClr>
                <a:srgbClr val="262626"/>
              </a:buClr>
              <a:buSzPts val="1800"/>
              <a:buChar char=" "/>
              <a:defRPr/>
            </a:lvl7pPr>
            <a:lvl8pPr marL="3657600" lvl="7" indent="-342900" algn="l">
              <a:lnSpc>
                <a:spcPct val="85000"/>
              </a:lnSpc>
              <a:spcBef>
                <a:spcPts val="450"/>
              </a:spcBef>
              <a:spcAft>
                <a:spcPts val="0"/>
              </a:spcAft>
              <a:buClr>
                <a:srgbClr val="262626"/>
              </a:buClr>
              <a:buSzPts val="1800"/>
              <a:buChar char=" "/>
              <a:defRPr/>
            </a:lvl8pPr>
            <a:lvl9pPr marL="4114800" lvl="8" indent="-342900" algn="l">
              <a:lnSpc>
                <a:spcPct val="85000"/>
              </a:lnSpc>
              <a:spcBef>
                <a:spcPts val="450"/>
              </a:spcBef>
              <a:spcAft>
                <a:spcPts val="0"/>
              </a:spcAft>
              <a:buClr>
                <a:srgbClr val="262626"/>
              </a:buClr>
              <a:buSzPts val="1800"/>
              <a:buChar char=" "/>
              <a:defRPr/>
            </a:lvl9pPr>
          </a:lstStyle>
          <a:p>
            <a:endParaRPr/>
          </a:p>
        </p:txBody>
      </p:sp>
      <p:sp>
        <p:nvSpPr>
          <p:cNvPr id="92" name="Google Shape;92;p158"/>
          <p:cNvSpPr txBox="1">
            <a:spLocks noGrp="1"/>
          </p:cNvSpPr>
          <p:nvPr>
            <p:ph type="ftr" idx="11"/>
          </p:nvPr>
        </p:nvSpPr>
        <p:spPr>
          <a:xfrm>
            <a:off x="6698666" y="6308729"/>
            <a:ext cx="4724344"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58"/>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94" name="Google Shape;94;p158"/>
          <p:cNvSpPr txBox="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sv-SE" sz="900" b="1" i="0" u="none" strike="noStrike" cap="none" dirty="0">
                <a:solidFill>
                  <a:schemeClr val="lt1"/>
                </a:solidFill>
                <a:latin typeface="Calibri"/>
                <a:ea typeface="Calibri"/>
                <a:cs typeface="Calibri"/>
                <a:sym typeface="Calibri"/>
              </a:rPr>
              <a:t>Ingeniería de Software I 2024</a:t>
            </a:r>
            <a:endParaRPr sz="900" b="1" i="0" u="none" strike="noStrike" cap="none" dirty="0">
              <a:solidFill>
                <a:schemeClr val="lt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BFBFB"/>
        </a:solidFill>
        <a:effectLst/>
      </p:bgPr>
    </p:bg>
    <p:spTree>
      <p:nvGrpSpPr>
        <p:cNvPr id="1" name="Shape 9"/>
        <p:cNvGrpSpPr/>
        <p:nvPr/>
      </p:nvGrpSpPr>
      <p:grpSpPr>
        <a:xfrm>
          <a:off x="0" y="0"/>
          <a:ext cx="0" cy="0"/>
          <a:chOff x="0" y="0"/>
          <a:chExt cx="0" cy="0"/>
        </a:xfrm>
      </p:grpSpPr>
      <p:sp>
        <p:nvSpPr>
          <p:cNvPr id="10" name="Google Shape;10;p31"/>
          <p:cNvSpPr/>
          <p:nvPr/>
        </p:nvSpPr>
        <p:spPr>
          <a:xfrm>
            <a:off x="-1" y="6419784"/>
            <a:ext cx="12241213"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31"/>
          <p:cNvSpPr/>
          <p:nvPr/>
        </p:nvSpPr>
        <p:spPr>
          <a:xfrm>
            <a:off x="16" y="6334316"/>
            <a:ext cx="12241198" cy="66484"/>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31"/>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4800"/>
              <a:buFont typeface="Calibri"/>
              <a:buNone/>
              <a:defRPr sz="4800" b="0" i="0" u="none" strike="noStrike" cap="none">
                <a:solidFill>
                  <a:srgbClr val="3F3F3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 name="Google Shape;13;p31"/>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14" name="Google Shape;14;p31"/>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5" name="Google Shape;15;p31"/>
          <p:cNvSpPr txBox="1">
            <a:spLocks noGrp="1"/>
          </p:cNvSpPr>
          <p:nvPr>
            <p:ph type="ftr" idx="11"/>
          </p:nvPr>
        </p:nvSpPr>
        <p:spPr>
          <a:xfrm>
            <a:off x="-1537241" y="6446506"/>
            <a:ext cx="4842271"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900" b="1"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cxnSp>
        <p:nvCxnSpPr>
          <p:cNvPr id="16" name="Google Shape;16;p31"/>
          <p:cNvCxnSpPr/>
          <p:nvPr/>
        </p:nvCxnSpPr>
        <p:spPr>
          <a:xfrm>
            <a:off x="1198350" y="1737845"/>
            <a:ext cx="10007192"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image" Target="../media/image20.jpg"/><Relationship Id="rId5" Type="http://schemas.openxmlformats.org/officeDocument/2006/relationships/image" Target="../media/image19.jpg"/><Relationship Id="rId4" Type="http://schemas.openxmlformats.org/officeDocument/2006/relationships/image" Target="../media/image18.jpg"/></Relationships>
</file>

<file path=ppt/slides/_rels/slide2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26.jpg"/><Relationship Id="rId4" Type="http://schemas.openxmlformats.org/officeDocument/2006/relationships/image" Target="../media/image25.jp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asignaturas.info.unlp.edu.ar/"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47.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49.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50.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57.xml"/><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63.xml"/><Relationship Id="rId1" Type="http://schemas.openxmlformats.org/officeDocument/2006/relationships/slideLayout" Target="../slideLayouts/slideLayout8.xml"/></Relationships>
</file>

<file path=ppt/slides/_rels/slide6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4.xml"/><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70.xml"/><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71.xml"/><Relationship Id="rId1" Type="http://schemas.openxmlformats.org/officeDocument/2006/relationships/slideLayout" Target="../slideLayouts/slideLayout8.xml"/><Relationship Id="rId4" Type="http://schemas.openxmlformats.org/officeDocument/2006/relationships/image" Target="../media/image45.png"/></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8.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75.xml"/><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76.xml"/><Relationship Id="rId1" Type="http://schemas.openxmlformats.org/officeDocument/2006/relationships/slideLayout" Target="../slideLayouts/slideLayout8.xml"/></Relationships>
</file>

<file path=ppt/slides/_rels/slide77.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77.xml"/><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8.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8.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3" Type="http://schemas.openxmlformats.org/officeDocument/2006/relationships/image" Target="../media/image49.gif"/><Relationship Id="rId2" Type="http://schemas.openxmlformats.org/officeDocument/2006/relationships/notesSlide" Target="../notesSlides/notesSlide85.xml"/><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86.xml"/><Relationship Id="rId1" Type="http://schemas.openxmlformats.org/officeDocument/2006/relationships/slideLayout" Target="../slideLayouts/slideLayout8.xml"/></Relationships>
</file>

<file path=ppt/slides/_rels/slide87.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notesSlide" Target="../notesSlides/notesSlide87.xml"/><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image" Target="../media/image52.jpg"/><Relationship Id="rId2" Type="http://schemas.openxmlformats.org/officeDocument/2006/relationships/notesSlide" Target="../notesSlides/notesSlide90.xml"/><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8.xml"/></Relationships>
</file>

<file path=ppt/slides/_rels/slide92.xml.rels><?xml version="1.0" encoding="UTF-8" standalone="yes"?>
<Relationships xmlns="http://schemas.openxmlformats.org/package/2006/relationships"><Relationship Id="rId3" Type="http://schemas.openxmlformats.org/officeDocument/2006/relationships/image" Target="../media/image53.gif"/><Relationship Id="rId2" Type="http://schemas.openxmlformats.org/officeDocument/2006/relationships/notesSlide" Target="../notesSlides/notesSlide92.xml"/><Relationship Id="rId1" Type="http://schemas.openxmlformats.org/officeDocument/2006/relationships/slideLayout" Target="../slideLayouts/slideLayout8.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1"/>
          <p:cNvSpPr txBox="1">
            <a:spLocks noGrp="1"/>
          </p:cNvSpPr>
          <p:nvPr>
            <p:ph type="title"/>
          </p:nvPr>
        </p:nvSpPr>
        <p:spPr>
          <a:xfrm>
            <a:off x="553609" y="5181247"/>
            <a:ext cx="10824293" cy="613283"/>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C00000"/>
              </a:buClr>
              <a:buSzPts val="3300"/>
              <a:buFont typeface="Calibri"/>
              <a:buNone/>
            </a:pPr>
            <a:r>
              <a:rPr lang="es-ES"/>
              <a:t>Ingeniería de Software I </a:t>
            </a:r>
            <a:endParaRPr/>
          </a:p>
        </p:txBody>
      </p:sp>
      <p:pic>
        <p:nvPicPr>
          <p:cNvPr id="299" name="Google Shape;299;p1"/>
          <p:cNvPicPr preferRelativeResize="0"/>
          <p:nvPr/>
        </p:nvPicPr>
        <p:blipFill rotWithShape="1">
          <a:blip r:embed="rId3">
            <a:alphaModFix/>
          </a:blip>
          <a:srcRect/>
          <a:stretch/>
        </p:blipFill>
        <p:spPr>
          <a:xfrm>
            <a:off x="10801838" y="4975031"/>
            <a:ext cx="1152127" cy="115212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Software  - Naturaleza</a:t>
            </a:r>
            <a:endParaRPr sz="4400" b="1"/>
          </a:p>
        </p:txBody>
      </p:sp>
      <p:sp>
        <p:nvSpPr>
          <p:cNvPr id="365" name="Google Shape;365;p3"/>
          <p:cNvSpPr txBox="1">
            <a:spLocks noGrp="1"/>
          </p:cNvSpPr>
          <p:nvPr>
            <p:ph type="body" idx="1"/>
          </p:nvPr>
        </p:nvSpPr>
        <p:spPr>
          <a:xfrm>
            <a:off x="1101709" y="4871661"/>
            <a:ext cx="3083859" cy="1389491"/>
          </a:xfrm>
          <a:prstGeom prst="rect">
            <a:avLst/>
          </a:prstGeom>
          <a:noFill/>
          <a:ln>
            <a:noFill/>
          </a:ln>
        </p:spPr>
        <p:txBody>
          <a:bodyPr spcFirstLastPara="1" wrap="square" lIns="0" tIns="45700" rIns="0" bIns="45700" anchor="t" anchorCtr="0">
            <a:normAutofit/>
          </a:bodyPr>
          <a:lstStyle/>
          <a:p>
            <a:pPr marL="0" lvl="0" indent="0" algn="l" rtl="0">
              <a:lnSpc>
                <a:spcPct val="100000"/>
              </a:lnSpc>
              <a:spcBef>
                <a:spcPts val="0"/>
              </a:spcBef>
              <a:spcAft>
                <a:spcPts val="0"/>
              </a:spcAft>
              <a:buClr>
                <a:srgbClr val="000000"/>
              </a:buClr>
              <a:buSzPts val="2000"/>
              <a:buNone/>
            </a:pPr>
            <a:r>
              <a:rPr lang="es-ES" sz="1800" b="1">
                <a:solidFill>
                  <a:schemeClr val="dk1"/>
                </a:solidFill>
              </a:rPr>
              <a:t>Y su documentación asociada</a:t>
            </a:r>
            <a:endParaRPr sz="1800" b="1">
              <a:solidFill>
                <a:schemeClr val="dk1"/>
              </a:solidFill>
            </a:endParaRPr>
          </a:p>
        </p:txBody>
      </p:sp>
      <p:sp>
        <p:nvSpPr>
          <p:cNvPr id="366" name="Google Shape;366;p3"/>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10</a:t>
            </a:fld>
            <a:endParaRPr/>
          </a:p>
        </p:txBody>
      </p:sp>
      <p:sp>
        <p:nvSpPr>
          <p:cNvPr id="367" name="Google Shape;367;p3"/>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grpSp>
        <p:nvGrpSpPr>
          <p:cNvPr id="368" name="Google Shape;368;p3"/>
          <p:cNvGrpSpPr/>
          <p:nvPr/>
        </p:nvGrpSpPr>
        <p:grpSpPr>
          <a:xfrm>
            <a:off x="5132265" y="2080088"/>
            <a:ext cx="4104456" cy="2500314"/>
            <a:chOff x="6048598" y="1988840"/>
            <a:chExt cx="3866779" cy="2215840"/>
          </a:xfrm>
        </p:grpSpPr>
        <p:pic>
          <p:nvPicPr>
            <p:cNvPr id="369" name="Google Shape;369;p3" descr="Se inicia exención de renta por siete años para empresas de la Economía  Naranja - Periódico La Campana - Periódico La Campana"/>
            <p:cNvPicPr preferRelativeResize="0"/>
            <p:nvPr/>
          </p:nvPicPr>
          <p:blipFill rotWithShape="1">
            <a:blip r:embed="rId3">
              <a:alphaModFix/>
            </a:blip>
            <a:srcRect l="7141" t="3839" r="6150" b="6219"/>
            <a:stretch/>
          </p:blipFill>
          <p:spPr>
            <a:xfrm>
              <a:off x="6048598" y="1988840"/>
              <a:ext cx="3797752" cy="2215840"/>
            </a:xfrm>
            <a:prstGeom prst="rect">
              <a:avLst/>
            </a:prstGeom>
            <a:noFill/>
            <a:ln>
              <a:noFill/>
            </a:ln>
          </p:spPr>
        </p:pic>
        <p:sp>
          <p:nvSpPr>
            <p:cNvPr id="370" name="Google Shape;370;p3"/>
            <p:cNvSpPr/>
            <p:nvPr/>
          </p:nvSpPr>
          <p:spPr>
            <a:xfrm>
              <a:off x="6297912" y="3741274"/>
              <a:ext cx="3617465"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EEF6FF"/>
                </a:buClr>
                <a:buSzPts val="2000"/>
                <a:buFont typeface="Calibri"/>
                <a:buNone/>
              </a:pPr>
              <a:r>
                <a:rPr lang="es-ES" sz="2000" b="1" i="0" u="none" strike="noStrike" cap="none">
                  <a:solidFill>
                    <a:srgbClr val="EEF6FF"/>
                  </a:solidFill>
                  <a:latin typeface="Calibri"/>
                  <a:ea typeface="Calibri"/>
                  <a:cs typeface="Calibri"/>
                  <a:sym typeface="Calibri"/>
                </a:rPr>
                <a:t>Vehículo  de entrega de producto.</a:t>
              </a:r>
              <a:endParaRPr sz="1400" b="0" i="0" u="none" strike="noStrike" cap="none">
                <a:solidFill>
                  <a:srgbClr val="000000"/>
                </a:solidFill>
                <a:latin typeface="Arial"/>
                <a:ea typeface="Arial"/>
                <a:cs typeface="Arial"/>
                <a:sym typeface="Arial"/>
              </a:endParaRPr>
            </a:p>
          </p:txBody>
        </p:sp>
      </p:grpSp>
      <p:sp>
        <p:nvSpPr>
          <p:cNvPr id="371" name="Google Shape;371;p3"/>
          <p:cNvSpPr txBox="1"/>
          <p:nvPr/>
        </p:nvSpPr>
        <p:spPr>
          <a:xfrm>
            <a:off x="5256510" y="2132856"/>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372" name="Google Shape;372;p3"/>
          <p:cNvGrpSpPr/>
          <p:nvPr/>
        </p:nvGrpSpPr>
        <p:grpSpPr>
          <a:xfrm>
            <a:off x="721531" y="1846959"/>
            <a:ext cx="3073539" cy="2755900"/>
            <a:chOff x="858828" y="1952295"/>
            <a:chExt cx="3073539" cy="2755900"/>
          </a:xfrm>
        </p:grpSpPr>
        <p:pic>
          <p:nvPicPr>
            <p:cNvPr id="373" name="Google Shape;373;p3" descr="Software – Inergica, Soluciones Tecnológicas"/>
            <p:cNvPicPr preferRelativeResize="0"/>
            <p:nvPr/>
          </p:nvPicPr>
          <p:blipFill rotWithShape="1">
            <a:blip r:embed="rId4">
              <a:alphaModFix/>
            </a:blip>
            <a:srcRect/>
            <a:stretch/>
          </p:blipFill>
          <p:spPr>
            <a:xfrm>
              <a:off x="858828" y="1952295"/>
              <a:ext cx="3073539" cy="2755900"/>
            </a:xfrm>
            <a:prstGeom prst="rect">
              <a:avLst/>
            </a:prstGeom>
            <a:noFill/>
            <a:ln>
              <a:noFill/>
            </a:ln>
          </p:spPr>
        </p:pic>
        <p:sp>
          <p:nvSpPr>
            <p:cNvPr id="374" name="Google Shape;374;p3"/>
            <p:cNvSpPr/>
            <p:nvPr/>
          </p:nvSpPr>
          <p:spPr>
            <a:xfrm>
              <a:off x="1886348" y="4130345"/>
              <a:ext cx="1125793"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Producto</a:t>
              </a:r>
              <a:endParaRPr sz="1800" b="0" i="0" u="none" strike="noStrike" cap="none">
                <a:solidFill>
                  <a:schemeClr val="dk1"/>
                </a:solidFill>
                <a:latin typeface="Calibri"/>
                <a:ea typeface="Calibri"/>
                <a:cs typeface="Calibri"/>
                <a:sym typeface="Calibri"/>
              </a:endParaRPr>
            </a:p>
          </p:txBody>
        </p:sp>
      </p:grpSp>
      <p:sp>
        <p:nvSpPr>
          <p:cNvPr id="375" name="Google Shape;375;p3"/>
          <p:cNvSpPr txBox="1"/>
          <p:nvPr/>
        </p:nvSpPr>
        <p:spPr>
          <a:xfrm>
            <a:off x="5813773" y="4662745"/>
            <a:ext cx="3744416" cy="12003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-Base para control de cómputos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   Sistemas  operativos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    Comunicación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     Creación y control de otros prog </a:t>
            </a:r>
            <a:endParaRPr sz="1800" b="1" i="0" u="none" strike="noStrike" cap="none">
              <a:solidFill>
                <a:schemeClr val="dk1"/>
              </a:solidFill>
              <a:latin typeface="Calibri"/>
              <a:ea typeface="Calibri"/>
              <a:cs typeface="Calibri"/>
              <a:sym typeface="Calibri"/>
            </a:endParaRPr>
          </a:p>
        </p:txBody>
      </p:sp>
      <p:grpSp>
        <p:nvGrpSpPr>
          <p:cNvPr id="376" name="Google Shape;376;p3"/>
          <p:cNvGrpSpPr/>
          <p:nvPr/>
        </p:nvGrpSpPr>
        <p:grpSpPr>
          <a:xfrm>
            <a:off x="2363741" y="2238376"/>
            <a:ext cx="5271857" cy="3223752"/>
            <a:chOff x="2706047" y="2502188"/>
            <a:chExt cx="4894687" cy="2959939"/>
          </a:xfrm>
        </p:grpSpPr>
        <p:pic>
          <p:nvPicPr>
            <p:cNvPr id="377" name="Google Shape;377;p3" descr="Revolución de la Información - EcuRed"/>
            <p:cNvPicPr preferRelativeResize="0"/>
            <p:nvPr/>
          </p:nvPicPr>
          <p:blipFill rotWithShape="1">
            <a:blip r:embed="rId5">
              <a:alphaModFix/>
            </a:blip>
            <a:srcRect/>
            <a:stretch/>
          </p:blipFill>
          <p:spPr>
            <a:xfrm>
              <a:off x="2706047" y="2502188"/>
              <a:ext cx="4894687" cy="2959939"/>
            </a:xfrm>
            <a:prstGeom prst="rect">
              <a:avLst/>
            </a:prstGeom>
            <a:noFill/>
            <a:ln>
              <a:noFill/>
            </a:ln>
          </p:spPr>
        </p:pic>
        <p:sp>
          <p:nvSpPr>
            <p:cNvPr id="378" name="Google Shape;378;p3"/>
            <p:cNvSpPr/>
            <p:nvPr/>
          </p:nvSpPr>
          <p:spPr>
            <a:xfrm>
              <a:off x="3105133" y="3989575"/>
              <a:ext cx="4495601"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Calibri"/>
                  <a:ea typeface="Calibri"/>
                  <a:cs typeface="Calibri"/>
                  <a:sym typeface="Calibri"/>
                </a:rPr>
                <a:t>transformador de Información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Calibri"/>
                  <a:ea typeface="Calibri"/>
                  <a:cs typeface="Calibri"/>
                  <a:sym typeface="Calibri"/>
                </a:rPr>
                <a:t>Factor predominante </a:t>
              </a:r>
              <a:endParaRPr sz="2000" b="1" i="0" u="none" strike="noStrike" cap="none">
                <a:solidFill>
                  <a:schemeClr val="dk1"/>
                </a:solidFill>
                <a:latin typeface="Calibri"/>
                <a:ea typeface="Calibri"/>
                <a:cs typeface="Calibri"/>
                <a:sym typeface="Calibri"/>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2"/>
                                        </p:tgtEl>
                                        <p:attrNameLst>
                                          <p:attrName>style.visibility</p:attrName>
                                        </p:attrNameLst>
                                      </p:cBhvr>
                                      <p:to>
                                        <p:strVal val="visible"/>
                                      </p:to>
                                    </p:set>
                                    <p:animEffect transition="in" filter="fade">
                                      <p:cBhvr>
                                        <p:cTn id="7" dur="500"/>
                                        <p:tgtEl>
                                          <p:spTgt spid="37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65">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6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75"/>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76"/>
                                        </p:tgtEl>
                                        <p:attrNameLst>
                                          <p:attrName>style.visibility</p:attrName>
                                        </p:attrNameLst>
                                      </p:cBhvr>
                                      <p:to>
                                        <p:strVal val="visible"/>
                                      </p:to>
                                    </p:set>
                                    <p:animEffect transition="in" filter="fade">
                                      <p:cBhvr>
                                        <p:cTn id="24" dur="2000"/>
                                        <p:tgtEl>
                                          <p:spTgt spid="3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4"/>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Software</a:t>
            </a:r>
            <a:endParaRPr sz="4400" b="1"/>
          </a:p>
        </p:txBody>
      </p:sp>
      <p:sp>
        <p:nvSpPr>
          <p:cNvPr id="384" name="Google Shape;384;p4"/>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Autofit/>
          </a:bodyPr>
          <a:lstStyle/>
          <a:p>
            <a:pPr marL="0" lvl="0" indent="0" algn="l" rtl="0">
              <a:lnSpc>
                <a:spcPct val="90000"/>
              </a:lnSpc>
              <a:spcBef>
                <a:spcPts val="0"/>
              </a:spcBef>
              <a:spcAft>
                <a:spcPts val="0"/>
              </a:spcAft>
              <a:buSzPts val="3200"/>
              <a:buNone/>
            </a:pPr>
            <a:r>
              <a:rPr lang="es-ES" sz="3200" b="1"/>
              <a:t>¿Qué es?</a:t>
            </a:r>
            <a:endParaRPr/>
          </a:p>
        </p:txBody>
      </p:sp>
      <p:sp>
        <p:nvSpPr>
          <p:cNvPr id="385" name="Google Shape;385;p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11</a:t>
            </a:fld>
            <a:endParaRPr/>
          </a:p>
        </p:txBody>
      </p:sp>
      <p:sp>
        <p:nvSpPr>
          <p:cNvPr id="386" name="Google Shape;386;p4"/>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387" name="Google Shape;387;p4"/>
          <p:cNvSpPr/>
          <p:nvPr/>
        </p:nvSpPr>
        <p:spPr>
          <a:xfrm>
            <a:off x="2288778" y="5661250"/>
            <a:ext cx="578350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0" i="0" u="none" strike="noStrike" cap="none">
                <a:solidFill>
                  <a:srgbClr val="222222"/>
                </a:solidFill>
                <a:latin typeface="Calibri"/>
                <a:ea typeface="Calibri"/>
                <a:cs typeface="Calibri"/>
                <a:sym typeface="Calibri"/>
              </a:rPr>
              <a:t>lEEE: Instituto de Ingeniería Eléctrica y Electrónica </a:t>
            </a:r>
            <a:endParaRPr sz="1400" b="0" i="0" u="none" strike="noStrike" cap="none">
              <a:solidFill>
                <a:schemeClr val="dk1"/>
              </a:solidFill>
              <a:latin typeface="Calibri"/>
              <a:ea typeface="Calibri"/>
              <a:cs typeface="Calibri"/>
              <a:sym typeface="Calibri"/>
            </a:endParaRPr>
          </a:p>
        </p:txBody>
      </p:sp>
      <p:sp>
        <p:nvSpPr>
          <p:cNvPr id="388" name="Google Shape;388;p4"/>
          <p:cNvSpPr/>
          <p:nvPr/>
        </p:nvSpPr>
        <p:spPr>
          <a:xfrm>
            <a:off x="1040503" y="2885306"/>
            <a:ext cx="9073008" cy="1944216"/>
          </a:xfrm>
          <a:prstGeom prst="rect">
            <a:avLst/>
          </a:prstGeom>
          <a:solidFill>
            <a:srgbClr val="BEA387"/>
          </a:solidFill>
          <a:ln>
            <a:noFill/>
          </a:ln>
          <a:effectLst>
            <a:outerShdw blurRad="149987" dist="250190" dir="8460000" algn="ctr">
              <a:srgbClr val="000000">
                <a:alpha val="26274"/>
              </a:srgbClr>
            </a:outerShdw>
          </a:effectLst>
        </p:spPr>
        <p:txBody>
          <a:bodyPr spcFirstLastPara="1" wrap="square" lIns="91425" tIns="45700" rIns="91425" bIns="45700" anchor="ctr" anchorCtr="0">
            <a:noAutofit/>
          </a:bodyPr>
          <a:lstStyle/>
          <a:p>
            <a:pPr marL="457200" marR="0" lvl="1" indent="0" algn="l" rtl="0">
              <a:lnSpc>
                <a:spcPct val="100000"/>
              </a:lnSpc>
              <a:spcBef>
                <a:spcPts val="0"/>
              </a:spcBef>
              <a:spcAft>
                <a:spcPts val="0"/>
              </a:spcAft>
              <a:buClr>
                <a:srgbClr val="000000"/>
              </a:buClr>
              <a:buSzPts val="2800"/>
              <a:buFont typeface="Arial"/>
              <a:buNone/>
            </a:pPr>
            <a:r>
              <a:rPr lang="es-ES" sz="2800" b="0" i="0" u="none" strike="noStrike" cap="none">
                <a:solidFill>
                  <a:schemeClr val="dk1"/>
                </a:solidFill>
                <a:latin typeface="Calibri"/>
                <a:ea typeface="Calibri"/>
                <a:cs typeface="Calibri"/>
                <a:sym typeface="Calibri"/>
              </a:rPr>
              <a:t>Instrucciones (programas de cómputo), procedimientos, reglas, documentación y datos asociados que forman parte de las operaciones de un sistema de computación  (IEEE)</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000"/>
              <a:buFont typeface="Calibri"/>
              <a:buNone/>
            </a:pPr>
            <a:r>
              <a:rPr lang="es-ES" sz="4000" b="1"/>
              <a:t>Características del Software</a:t>
            </a:r>
            <a:endParaRPr sz="4000" b="1"/>
          </a:p>
        </p:txBody>
      </p:sp>
      <p:sp>
        <p:nvSpPr>
          <p:cNvPr id="394" name="Google Shape;394;p5"/>
          <p:cNvSpPr txBox="1">
            <a:spLocks noGrp="1"/>
          </p:cNvSpPr>
          <p:nvPr>
            <p:ph type="body" idx="1"/>
          </p:nvPr>
        </p:nvSpPr>
        <p:spPr>
          <a:xfrm>
            <a:off x="6862276" y="2217098"/>
            <a:ext cx="4874954" cy="4023360"/>
          </a:xfrm>
          <a:prstGeom prst="rect">
            <a:avLst/>
          </a:prstGeom>
          <a:noFill/>
          <a:ln>
            <a:noFill/>
          </a:ln>
        </p:spPr>
        <p:txBody>
          <a:bodyPr spcFirstLastPara="1" wrap="square" lIns="91425" tIns="45700" rIns="91425" bIns="45700" anchor="t" anchorCtr="0">
            <a:noAutofit/>
          </a:bodyPr>
          <a:lstStyle/>
          <a:p>
            <a:pPr marL="91440" lvl="0" indent="-177800" algn="l" rtl="0">
              <a:lnSpc>
                <a:spcPct val="90000"/>
              </a:lnSpc>
              <a:spcBef>
                <a:spcPts val="0"/>
              </a:spcBef>
              <a:spcAft>
                <a:spcPts val="0"/>
              </a:spcAft>
              <a:buClr>
                <a:srgbClr val="3F3F3F"/>
              </a:buClr>
              <a:buSzPts val="2800"/>
              <a:buFont typeface="Noto Sans Symbols"/>
              <a:buChar char="❑"/>
            </a:pPr>
            <a:r>
              <a:rPr lang="es-ES" sz="2800"/>
              <a:t> elemento lógico.</a:t>
            </a:r>
            <a:endParaRPr/>
          </a:p>
          <a:p>
            <a:pPr marL="384048" lvl="1" indent="-5079" algn="l" rtl="0">
              <a:lnSpc>
                <a:spcPct val="90000"/>
              </a:lnSpc>
              <a:spcBef>
                <a:spcPts val="400"/>
              </a:spcBef>
              <a:spcAft>
                <a:spcPts val="0"/>
              </a:spcAft>
              <a:buSzPts val="2800"/>
              <a:buFont typeface="Noto Sans Symbols"/>
              <a:buNone/>
            </a:pPr>
            <a:endParaRPr sz="2800"/>
          </a:p>
          <a:p>
            <a:pPr marL="91440" lvl="0" indent="0" algn="l" rtl="0">
              <a:lnSpc>
                <a:spcPct val="90000"/>
              </a:lnSpc>
              <a:spcBef>
                <a:spcPts val="1600"/>
              </a:spcBef>
              <a:spcAft>
                <a:spcPts val="0"/>
              </a:spcAft>
              <a:buSzPts val="2800"/>
              <a:buFont typeface="Noto Sans Symbols"/>
              <a:buNone/>
            </a:pPr>
            <a:endParaRPr sz="2800"/>
          </a:p>
        </p:txBody>
      </p:sp>
      <p:sp>
        <p:nvSpPr>
          <p:cNvPr id="395" name="Google Shape;395;p5"/>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12</a:t>
            </a:fld>
            <a:endParaRPr/>
          </a:p>
        </p:txBody>
      </p:sp>
      <p:sp>
        <p:nvSpPr>
          <p:cNvPr id="396" name="Google Shape;396;p5" descr="Herramienta mantenimiento preventivo mantenimiento correctivo computadora,  computadora PNG Clipart | PNGOcean"/>
          <p:cNvSpPr/>
          <p:nvPr/>
        </p:nvSpPr>
        <p:spPr>
          <a:xfrm>
            <a:off x="155575" y="-852488"/>
            <a:ext cx="2581275" cy="178117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7" name="Google Shape;397;p5" descr="Herramienta mantenimiento preventivo mantenimiento correctivo computadora,  computadora PNG Clipart | PNGOcean"/>
          <p:cNvSpPr/>
          <p:nvPr/>
        </p:nvSpPr>
        <p:spPr>
          <a:xfrm>
            <a:off x="307975" y="-700088"/>
            <a:ext cx="2581275" cy="178117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8" name="Google Shape;398;p5" descr="Técnico de reparaciones de computadoras portátiles mantenimiento de hardware  de computadoras, computadoras portátiles PNG Clipart | PNGOcean"/>
          <p:cNvSpPr/>
          <p:nvPr/>
        </p:nvSpPr>
        <p:spPr>
          <a:xfrm>
            <a:off x="155575" y="-822325"/>
            <a:ext cx="2286000" cy="171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9" name="Google Shape;399;p5" descr="Técnico de reparaciones de computadoras portátiles mantenimiento de hardware  de computadoras, computadoras portátiles PNG Clipart | PNGOcean"/>
          <p:cNvSpPr/>
          <p:nvPr/>
        </p:nvSpPr>
        <p:spPr>
          <a:xfrm>
            <a:off x="307975" y="-669925"/>
            <a:ext cx="2286000" cy="171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00" name="Google Shape;400;p5" descr="Venta y Mantenimiento de Computadoras - XELA GLOBAL"/>
          <p:cNvSpPr/>
          <p:nvPr/>
        </p:nvSpPr>
        <p:spPr>
          <a:xfrm>
            <a:off x="155575" y="-822325"/>
            <a:ext cx="1514475" cy="171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01" name="Google Shape;401;p5" descr="Venta y Mantenimiento de Computadoras - XELA GLOBAL"/>
          <p:cNvSpPr/>
          <p:nvPr/>
        </p:nvSpPr>
        <p:spPr>
          <a:xfrm>
            <a:off x="307975" y="-669925"/>
            <a:ext cx="1514475" cy="171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02" name="Google Shape;402;p5" descr="Venta y Mantenimiento de Computadoras - XELA GLOBAL"/>
          <p:cNvSpPr/>
          <p:nvPr/>
        </p:nvSpPr>
        <p:spPr>
          <a:xfrm>
            <a:off x="460375" y="-517525"/>
            <a:ext cx="1514475" cy="171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03" name="Google Shape;403;p5"/>
          <p:cNvSpPr/>
          <p:nvPr/>
        </p:nvSpPr>
        <p:spPr>
          <a:xfrm>
            <a:off x="6862276" y="2865972"/>
            <a:ext cx="4874954" cy="523220"/>
          </a:xfrm>
          <a:prstGeom prst="rect">
            <a:avLst/>
          </a:prstGeom>
          <a:noFill/>
          <a:ln>
            <a:noFill/>
          </a:ln>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chemeClr val="dk1"/>
              </a:buClr>
              <a:buSzPts val="2800"/>
              <a:buFont typeface="Noto Sans Symbols"/>
              <a:buChar char="❑"/>
            </a:pPr>
            <a:r>
              <a:rPr lang="es-ES" sz="2800" b="0" i="0" u="none" strike="noStrike" cap="none">
                <a:solidFill>
                  <a:schemeClr val="dk1"/>
                </a:solidFill>
                <a:latin typeface="Calibri"/>
                <a:ea typeface="Calibri"/>
                <a:cs typeface="Calibri"/>
                <a:sym typeface="Calibri"/>
              </a:rPr>
              <a:t>se desarrolla, no se fabrica</a:t>
            </a:r>
            <a:endParaRPr sz="2800" b="0" i="0" u="none" strike="noStrike" cap="none">
              <a:solidFill>
                <a:schemeClr val="dk1"/>
              </a:solidFill>
              <a:latin typeface="Calibri"/>
              <a:ea typeface="Calibri"/>
              <a:cs typeface="Calibri"/>
              <a:sym typeface="Calibri"/>
            </a:endParaRPr>
          </a:p>
        </p:txBody>
      </p:sp>
      <p:sp>
        <p:nvSpPr>
          <p:cNvPr id="404" name="Google Shape;404;p5"/>
          <p:cNvSpPr/>
          <p:nvPr/>
        </p:nvSpPr>
        <p:spPr>
          <a:xfrm>
            <a:off x="6862276" y="3607319"/>
            <a:ext cx="3777149" cy="523220"/>
          </a:xfrm>
          <a:prstGeom prst="rect">
            <a:avLst/>
          </a:prstGeom>
          <a:noFill/>
          <a:ln>
            <a:noFill/>
          </a:ln>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chemeClr val="dk1"/>
              </a:buClr>
              <a:buSzPts val="2800"/>
              <a:buFont typeface="Noto Sans Symbols"/>
              <a:buChar char="❑"/>
            </a:pPr>
            <a:r>
              <a:rPr lang="es-ES" sz="2800" b="0" i="0" u="none" strike="noStrike" cap="none">
                <a:solidFill>
                  <a:schemeClr val="dk1"/>
                </a:solidFill>
                <a:latin typeface="Calibri"/>
                <a:ea typeface="Calibri"/>
                <a:cs typeface="Calibri"/>
                <a:sym typeface="Calibri"/>
              </a:rPr>
              <a:t>no se desgasta</a:t>
            </a:r>
            <a:endParaRPr sz="2800" b="0" i="0" u="none" strike="noStrike" cap="none">
              <a:solidFill>
                <a:schemeClr val="dk1"/>
              </a:solidFill>
              <a:latin typeface="Calibri"/>
              <a:ea typeface="Calibri"/>
              <a:cs typeface="Calibri"/>
              <a:sym typeface="Calibri"/>
            </a:endParaRPr>
          </a:p>
        </p:txBody>
      </p:sp>
      <p:pic>
        <p:nvPicPr>
          <p:cNvPr id="405" name="Google Shape;405;p5" descr="Aquí tienes más de 500 cursos de programación gratis que puedes comenzar en  marzo"/>
          <p:cNvPicPr preferRelativeResize="0"/>
          <p:nvPr/>
        </p:nvPicPr>
        <p:blipFill rotWithShape="1">
          <a:blip r:embed="rId3">
            <a:alphaModFix/>
          </a:blip>
          <a:srcRect/>
          <a:stretch/>
        </p:blipFill>
        <p:spPr>
          <a:xfrm>
            <a:off x="1325707" y="2183667"/>
            <a:ext cx="4553402" cy="3045720"/>
          </a:xfrm>
          <a:prstGeom prst="rect">
            <a:avLst/>
          </a:prstGeom>
          <a:noFill/>
          <a:ln>
            <a:noFill/>
          </a:ln>
        </p:spPr>
      </p:pic>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6"/>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000"/>
              <a:buFont typeface="Calibri"/>
              <a:buNone/>
            </a:pPr>
            <a:r>
              <a:rPr lang="es-ES" sz="4000" b="1"/>
              <a:t>Características del Software</a:t>
            </a:r>
            <a:endParaRPr sz="4000" b="1"/>
          </a:p>
        </p:txBody>
      </p:sp>
      <p:sp>
        <p:nvSpPr>
          <p:cNvPr id="411" name="Google Shape;411;p6"/>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0" lvl="0" indent="0" algn="l" rtl="0">
              <a:lnSpc>
                <a:spcPct val="90000"/>
              </a:lnSpc>
              <a:spcBef>
                <a:spcPts val="0"/>
              </a:spcBef>
              <a:spcAft>
                <a:spcPts val="0"/>
              </a:spcAft>
              <a:buSzPts val="2400"/>
              <a:buNone/>
            </a:pPr>
            <a:r>
              <a:rPr lang="es-ES"/>
              <a:t>No sigue una curva clásica de envejecimiento. </a:t>
            </a:r>
            <a:endParaRPr/>
          </a:p>
          <a:p>
            <a:pPr marL="0" lvl="0" indent="0" algn="l" rtl="0">
              <a:lnSpc>
                <a:spcPct val="90000"/>
              </a:lnSpc>
              <a:spcBef>
                <a:spcPts val="1400"/>
              </a:spcBef>
              <a:spcAft>
                <a:spcPts val="0"/>
              </a:spcAft>
              <a:buSzPts val="2400"/>
              <a:buNone/>
            </a:pPr>
            <a:endParaRPr/>
          </a:p>
        </p:txBody>
      </p:sp>
      <p:sp>
        <p:nvSpPr>
          <p:cNvPr id="412" name="Google Shape;412;p6"/>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13</a:t>
            </a:fld>
            <a:endParaRPr/>
          </a:p>
        </p:txBody>
      </p:sp>
      <p:sp>
        <p:nvSpPr>
          <p:cNvPr id="413" name="Google Shape;413;p6"/>
          <p:cNvSpPr txBox="1"/>
          <p:nvPr/>
        </p:nvSpPr>
        <p:spPr>
          <a:xfrm>
            <a:off x="1248008" y="5651586"/>
            <a:ext cx="3341212"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rgbClr val="2A393D"/>
                </a:solidFill>
                <a:latin typeface="Calibri"/>
                <a:ea typeface="Calibri"/>
                <a:cs typeface="Calibri"/>
                <a:sym typeface="Calibri"/>
              </a:rPr>
              <a:t>Envejecimiento del hardware</a:t>
            </a:r>
            <a:endParaRPr sz="1400" b="0" i="0" u="none" strike="noStrike" cap="none">
              <a:solidFill>
                <a:srgbClr val="000000"/>
              </a:solidFill>
              <a:latin typeface="Arial"/>
              <a:ea typeface="Arial"/>
              <a:cs typeface="Arial"/>
              <a:sym typeface="Arial"/>
            </a:endParaRPr>
          </a:p>
        </p:txBody>
      </p:sp>
      <p:sp>
        <p:nvSpPr>
          <p:cNvPr id="414" name="Google Shape;414;p6"/>
          <p:cNvSpPr/>
          <p:nvPr/>
        </p:nvSpPr>
        <p:spPr>
          <a:xfrm>
            <a:off x="7842029" y="3889172"/>
            <a:ext cx="2223502" cy="1000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415" name="Google Shape;415;p6"/>
          <p:cNvPicPr preferRelativeResize="0"/>
          <p:nvPr/>
        </p:nvPicPr>
        <p:blipFill rotWithShape="1">
          <a:blip r:embed="rId3">
            <a:alphaModFix/>
          </a:blip>
          <a:srcRect r="2780"/>
          <a:stretch/>
        </p:blipFill>
        <p:spPr>
          <a:xfrm>
            <a:off x="1101709" y="2564904"/>
            <a:ext cx="4387760" cy="3092439"/>
          </a:xfrm>
          <a:prstGeom prst="rect">
            <a:avLst/>
          </a:prstGeom>
          <a:noFill/>
          <a:ln>
            <a:noFill/>
          </a:ln>
        </p:spPr>
      </p:pic>
      <p:pic>
        <p:nvPicPr>
          <p:cNvPr id="416" name="Google Shape;416;p6"/>
          <p:cNvPicPr preferRelativeResize="0"/>
          <p:nvPr/>
        </p:nvPicPr>
        <p:blipFill rotWithShape="1">
          <a:blip r:embed="rId4">
            <a:alphaModFix/>
          </a:blip>
          <a:srcRect/>
          <a:stretch/>
        </p:blipFill>
        <p:spPr>
          <a:xfrm>
            <a:off x="6624662" y="2564904"/>
            <a:ext cx="4261841" cy="2910447"/>
          </a:xfrm>
          <a:prstGeom prst="rect">
            <a:avLst/>
          </a:prstGeom>
          <a:noFill/>
          <a:ln>
            <a:noFill/>
          </a:ln>
        </p:spPr>
      </p:pic>
      <p:sp>
        <p:nvSpPr>
          <p:cNvPr id="417" name="Google Shape;417;p6"/>
          <p:cNvSpPr txBox="1"/>
          <p:nvPr/>
        </p:nvSpPr>
        <p:spPr>
          <a:xfrm>
            <a:off x="7626852" y="5464302"/>
            <a:ext cx="2438679"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rgbClr val="2A393D"/>
                </a:solidFill>
                <a:latin typeface="Calibri"/>
                <a:ea typeface="Calibri"/>
                <a:cs typeface="Calibri"/>
                <a:sym typeface="Calibri"/>
              </a:rPr>
              <a:t>Envejecimiento del software</a:t>
            </a:r>
            <a:endParaRPr sz="1400" b="0" i="0" u="none" strike="noStrike" cap="none">
              <a:solidFill>
                <a:srgbClr val="000000"/>
              </a:solidFill>
              <a:latin typeface="Arial"/>
              <a:ea typeface="Arial"/>
              <a:cs typeface="Arial"/>
              <a:sym typeface="Arial"/>
            </a:endParaRPr>
          </a:p>
        </p:txBody>
      </p:sp>
      <p:sp>
        <p:nvSpPr>
          <p:cNvPr id="418" name="Google Shape;418;p6"/>
          <p:cNvSpPr/>
          <p:nvPr/>
        </p:nvSpPr>
        <p:spPr>
          <a:xfrm>
            <a:off x="3096270" y="4655295"/>
            <a:ext cx="6118225" cy="1015663"/>
          </a:xfrm>
          <a:prstGeom prst="rect">
            <a:avLst/>
          </a:prstGeom>
          <a:solidFill>
            <a:schemeClr val="accent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Calibri"/>
                <a:ea typeface="Calibri"/>
                <a:cs typeface="Calibri"/>
                <a:sym typeface="Calibri"/>
              </a:rPr>
              <a:t>El problema no está en el tiempo de operación, sino en los cambios.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1" i="0" u="none" strike="noStrike" cap="none">
              <a:solidFill>
                <a:schemeClr val="dk1"/>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7"/>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Tipos de producto de software</a:t>
            </a:r>
            <a:endParaRPr/>
          </a:p>
        </p:txBody>
      </p:sp>
      <p:sp>
        <p:nvSpPr>
          <p:cNvPr id="424" name="Google Shape;424;p7"/>
          <p:cNvSpPr txBox="1">
            <a:spLocks noGrp="1"/>
          </p:cNvSpPr>
          <p:nvPr>
            <p:ph type="body" idx="1"/>
          </p:nvPr>
        </p:nvSpPr>
        <p:spPr>
          <a:xfrm>
            <a:off x="6016136" y="3717032"/>
            <a:ext cx="4919733" cy="4023360"/>
          </a:xfrm>
          <a:prstGeom prst="rect">
            <a:avLst/>
          </a:prstGeom>
          <a:noFill/>
          <a:ln>
            <a:noFill/>
          </a:ln>
        </p:spPr>
        <p:txBody>
          <a:bodyPr spcFirstLastPara="1" wrap="square" lIns="0" tIns="45700" rIns="0" bIns="45700" anchor="t" anchorCtr="0">
            <a:noAutofit/>
          </a:bodyPr>
          <a:lstStyle/>
          <a:p>
            <a:pPr marL="378969" lvl="1" indent="0" algn="l" rtl="0">
              <a:lnSpc>
                <a:spcPct val="90000"/>
              </a:lnSpc>
              <a:spcBef>
                <a:spcPts val="0"/>
              </a:spcBef>
              <a:spcAft>
                <a:spcPts val="0"/>
              </a:spcAft>
              <a:buSzPts val="2800"/>
              <a:buNone/>
            </a:pPr>
            <a:endParaRPr sz="2800" b="1"/>
          </a:p>
          <a:p>
            <a:pPr marL="0" lvl="0" indent="0" algn="l" rtl="0">
              <a:lnSpc>
                <a:spcPct val="100000"/>
              </a:lnSpc>
              <a:spcBef>
                <a:spcPts val="0"/>
              </a:spcBef>
              <a:spcAft>
                <a:spcPts val="0"/>
              </a:spcAft>
              <a:buClr>
                <a:srgbClr val="000000"/>
              </a:buClr>
              <a:buSzPts val="2800"/>
              <a:buNone/>
            </a:pPr>
            <a:r>
              <a:rPr lang="es-ES" sz="2400" b="1">
                <a:solidFill>
                  <a:schemeClr val="dk1"/>
                </a:solidFill>
              </a:rPr>
              <a:t>Personalizados:</a:t>
            </a:r>
            <a:r>
              <a:rPr lang="es-ES" sz="2800" b="1"/>
              <a:t> </a:t>
            </a:r>
            <a:r>
              <a:rPr lang="es-ES" sz="2400">
                <a:solidFill>
                  <a:schemeClr val="dk1"/>
                </a:solidFill>
              </a:rPr>
              <a:t>Sistemas requeridos por un cliente en particular.</a:t>
            </a:r>
            <a:endParaRPr sz="2400">
              <a:solidFill>
                <a:schemeClr val="dk1"/>
              </a:solidFill>
            </a:endParaRPr>
          </a:p>
        </p:txBody>
      </p:sp>
      <p:sp>
        <p:nvSpPr>
          <p:cNvPr id="425" name="Google Shape;425;p7"/>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14</a:t>
            </a:fld>
            <a:endParaRPr/>
          </a:p>
        </p:txBody>
      </p:sp>
      <p:sp>
        <p:nvSpPr>
          <p:cNvPr id="426" name="Google Shape;426;p7"/>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427" name="Google Shape;427;p7"/>
          <p:cNvSpPr/>
          <p:nvPr/>
        </p:nvSpPr>
        <p:spPr>
          <a:xfrm>
            <a:off x="5916007" y="2073339"/>
            <a:ext cx="5544616" cy="15696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s-ES" sz="2400" b="1" i="0" u="none" strike="noStrike" cap="none">
                <a:solidFill>
                  <a:schemeClr val="dk1"/>
                </a:solidFill>
                <a:latin typeface="Calibri"/>
                <a:ea typeface="Calibri"/>
                <a:cs typeface="Calibri"/>
                <a:sym typeface="Calibri"/>
              </a:rPr>
              <a:t>Genéricos: </a:t>
            </a:r>
            <a:r>
              <a:rPr lang="es-ES" sz="2400" b="0" i="0" u="none" strike="noStrike" cap="none">
                <a:solidFill>
                  <a:schemeClr val="dk1"/>
                </a:solidFill>
                <a:latin typeface="Calibri"/>
                <a:ea typeface="Calibri"/>
                <a:cs typeface="Calibri"/>
                <a:sym typeface="Calibri"/>
              </a:rPr>
              <a:t>Sistemas aislados producidos por organizaciones desarrolladoras de software y que se venden en un mercado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s-ES" sz="2400" b="0" i="0" u="none" strike="noStrike" cap="none">
                <a:solidFill>
                  <a:schemeClr val="dk1"/>
                </a:solidFill>
                <a:latin typeface="Calibri"/>
                <a:ea typeface="Calibri"/>
                <a:cs typeface="Calibri"/>
                <a:sym typeface="Calibri"/>
              </a:rPr>
              <a:t>abierto.</a:t>
            </a:r>
            <a:endParaRPr sz="2400" b="0" i="0" u="none" strike="noStrike" cap="none">
              <a:solidFill>
                <a:schemeClr val="dk1"/>
              </a:solidFill>
              <a:latin typeface="Calibri"/>
              <a:ea typeface="Calibri"/>
              <a:cs typeface="Calibri"/>
              <a:sym typeface="Calibri"/>
            </a:endParaRPr>
          </a:p>
        </p:txBody>
      </p:sp>
      <p:pic>
        <p:nvPicPr>
          <p:cNvPr id="428" name="Google Shape;428;p7"/>
          <p:cNvPicPr preferRelativeResize="0"/>
          <p:nvPr/>
        </p:nvPicPr>
        <p:blipFill rotWithShape="1">
          <a:blip r:embed="rId3">
            <a:alphaModFix/>
          </a:blip>
          <a:srcRect/>
          <a:stretch/>
        </p:blipFill>
        <p:spPr>
          <a:xfrm>
            <a:off x="936030" y="2348880"/>
            <a:ext cx="4081267" cy="3168352"/>
          </a:xfrm>
          <a:prstGeom prst="rect">
            <a:avLst/>
          </a:prstGeom>
          <a:noFill/>
          <a:ln>
            <a:noFill/>
          </a:ln>
        </p:spPr>
      </p:pic>
      <p:grpSp>
        <p:nvGrpSpPr>
          <p:cNvPr id="429" name="Google Shape;429;p7"/>
          <p:cNvGrpSpPr/>
          <p:nvPr/>
        </p:nvGrpSpPr>
        <p:grpSpPr>
          <a:xfrm>
            <a:off x="2204349" y="1737361"/>
            <a:ext cx="6624736" cy="3456384"/>
            <a:chOff x="274206" y="2585674"/>
            <a:chExt cx="6624736" cy="3456384"/>
          </a:xfrm>
        </p:grpSpPr>
        <p:sp>
          <p:nvSpPr>
            <p:cNvPr id="430" name="Google Shape;430;p7"/>
            <p:cNvSpPr/>
            <p:nvPr/>
          </p:nvSpPr>
          <p:spPr>
            <a:xfrm>
              <a:off x="274206" y="2585674"/>
              <a:ext cx="6624736" cy="3456384"/>
            </a:xfrm>
            <a:prstGeom prst="roundRect">
              <a:avLst>
                <a:gd name="adj" fmla="val 16667"/>
              </a:avLst>
            </a:prstGeom>
            <a:solidFill>
              <a:srgbClr val="8B8B8B"/>
            </a:solidFill>
            <a:ln w="15875"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1" name="Google Shape;431;p7"/>
            <p:cNvSpPr/>
            <p:nvPr/>
          </p:nvSpPr>
          <p:spPr>
            <a:xfrm>
              <a:off x="1024841" y="3562591"/>
              <a:ext cx="4960575" cy="156966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s-ES" sz="2400" b="1" i="0" u="none" strike="noStrike" cap="none">
                  <a:solidFill>
                    <a:schemeClr val="dk1"/>
                  </a:solidFill>
                  <a:latin typeface="Calibri"/>
                  <a:ea typeface="Calibri"/>
                  <a:cs typeface="Calibri"/>
                  <a:sym typeface="Calibri"/>
                </a:rPr>
                <a:t>Cada vez más sistemas son construidos por un producto genérico como base que luego es adaptado a los requerimientos del cliente.</a:t>
              </a:r>
              <a:endParaRPr sz="1400" b="0" i="0" u="none" strike="noStrike" cap="none">
                <a:solidFill>
                  <a:srgbClr val="000000"/>
                </a:solidFill>
                <a:latin typeface="Arial"/>
                <a:ea typeface="Arial"/>
                <a:cs typeface="Arial"/>
                <a:sym typeface="Arial"/>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48"/>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Tipos de producto de software</a:t>
            </a:r>
            <a:br>
              <a:rPr lang="es-ES" sz="4400" b="1"/>
            </a:br>
            <a:r>
              <a:rPr lang="es-ES" sz="4400" b="1"/>
              <a:t>Software libre</a:t>
            </a:r>
            <a:endParaRPr/>
          </a:p>
        </p:txBody>
      </p:sp>
      <p:sp>
        <p:nvSpPr>
          <p:cNvPr id="437" name="Google Shape;437;p4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15</a:t>
            </a:fld>
            <a:endParaRPr/>
          </a:p>
        </p:txBody>
      </p:sp>
      <p:sp>
        <p:nvSpPr>
          <p:cNvPr id="438" name="Google Shape;438;p48"/>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439" name="Google Shape;439;p48"/>
          <p:cNvSpPr/>
          <p:nvPr/>
        </p:nvSpPr>
        <p:spPr>
          <a:xfrm>
            <a:off x="625911" y="2022302"/>
            <a:ext cx="9584677" cy="415494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s-ES" sz="2400" b="1" i="0" u="none" strike="noStrike" cap="none">
                <a:solidFill>
                  <a:schemeClr val="dk1"/>
                </a:solidFill>
                <a:latin typeface="Calibri"/>
                <a:ea typeface="Calibri"/>
                <a:cs typeface="Calibri"/>
                <a:sym typeface="Calibri"/>
              </a:rPr>
              <a:t>E</a:t>
            </a:r>
            <a:r>
              <a:rPr lang="es-ES" sz="2400" b="0" i="0" u="none" strike="noStrike" cap="none">
                <a:solidFill>
                  <a:srgbClr val="000000"/>
                </a:solidFill>
                <a:latin typeface="Calibri"/>
                <a:ea typeface="Calibri"/>
                <a:cs typeface="Calibri"/>
                <a:sym typeface="Calibri"/>
              </a:rPr>
              <a:t>l término software libre (o programas libres) se refiere a libertad, tal como fue concebido por Richard Stallman en su definición.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s-ES" sz="2400" b="0" i="0" u="none" strike="noStrike" cap="none">
                <a:solidFill>
                  <a:srgbClr val="000000"/>
                </a:solidFill>
                <a:latin typeface="Calibri"/>
                <a:ea typeface="Calibri"/>
                <a:cs typeface="Calibri"/>
                <a:sym typeface="Calibri"/>
              </a:rPr>
              <a:t>En concreto se refiere a cuatro libertades: </a:t>
            </a:r>
            <a:endParaRPr sz="1400" b="0" i="0" u="none" strike="noStrike" cap="none">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rgbClr val="000000"/>
              </a:buClr>
              <a:buSzPts val="2400"/>
              <a:buFont typeface="Arial"/>
              <a:buAutoNum type="arabicPeriod"/>
            </a:pPr>
            <a:r>
              <a:rPr lang="es-ES" sz="2400" b="0" i="0" u="none" strike="noStrike" cap="none">
                <a:solidFill>
                  <a:srgbClr val="000000"/>
                </a:solidFill>
                <a:latin typeface="Calibri"/>
                <a:ea typeface="Calibri"/>
                <a:cs typeface="Calibri"/>
                <a:sym typeface="Calibri"/>
              </a:rPr>
              <a:t>Libertad para ejecutar el programa en cualquier sitio, con cualquier propósito y para siempre. </a:t>
            </a:r>
            <a:endParaRPr sz="1400" b="0" i="0" u="none" strike="noStrike" cap="none">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rgbClr val="000000"/>
              </a:buClr>
              <a:buSzPts val="2400"/>
              <a:buFont typeface="Arial"/>
              <a:buAutoNum type="arabicPeriod"/>
            </a:pPr>
            <a:r>
              <a:rPr lang="es-ES" sz="2400" b="0" i="0" u="none" strike="noStrike" cap="none">
                <a:solidFill>
                  <a:srgbClr val="000000"/>
                </a:solidFill>
                <a:latin typeface="Calibri"/>
                <a:ea typeface="Calibri"/>
                <a:cs typeface="Calibri"/>
                <a:sym typeface="Calibri"/>
              </a:rPr>
              <a:t>Libertad para estudiarlo y adaptarlo a nuestras necesidades. Esto exige el acceso al código fuente. </a:t>
            </a:r>
            <a:endParaRPr sz="1400" b="0" i="0" u="none" strike="noStrike" cap="none">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rgbClr val="000000"/>
              </a:buClr>
              <a:buSzPts val="2400"/>
              <a:buFont typeface="Arial"/>
              <a:buAutoNum type="arabicPeriod"/>
            </a:pPr>
            <a:r>
              <a:rPr lang="es-ES" sz="2400" b="0" i="0" u="none" strike="noStrike" cap="none">
                <a:solidFill>
                  <a:srgbClr val="000000"/>
                </a:solidFill>
                <a:latin typeface="Calibri"/>
                <a:ea typeface="Calibri"/>
                <a:cs typeface="Calibri"/>
                <a:sym typeface="Calibri"/>
              </a:rPr>
              <a:t>Libertad de redistribución, de modo que se nos permita colaborar con vecinos y amigos. </a:t>
            </a:r>
            <a:endParaRPr sz="1400" b="0" i="0" u="none" strike="noStrike" cap="none">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rgbClr val="000000"/>
              </a:buClr>
              <a:buSzPts val="2400"/>
              <a:buFont typeface="Arial"/>
              <a:buAutoNum type="arabicPeriod"/>
            </a:pPr>
            <a:r>
              <a:rPr lang="es-ES" sz="2400" b="0" i="0" u="none" strike="noStrike" cap="none">
                <a:solidFill>
                  <a:srgbClr val="000000"/>
                </a:solidFill>
                <a:latin typeface="Calibri"/>
                <a:ea typeface="Calibri"/>
                <a:cs typeface="Calibri"/>
                <a:sym typeface="Calibri"/>
              </a:rPr>
              <a:t>Libertad para mejorar el programa y publicar las mejoras. También exige el código fuente.</a:t>
            </a:r>
            <a:endParaRPr sz="2400" b="0" i="0" u="none" strike="noStrike" cap="none">
              <a:solidFill>
                <a:schemeClr val="dk1"/>
              </a:solidFill>
              <a:latin typeface="Calibri"/>
              <a:ea typeface="Calibri"/>
              <a:cs typeface="Calibri"/>
              <a:sym typeface="Calibri"/>
            </a:endParaRPr>
          </a:p>
        </p:txBody>
      </p:sp>
      <p:pic>
        <p:nvPicPr>
          <p:cNvPr id="440" name="Google Shape;440;p48"/>
          <p:cNvPicPr preferRelativeResize="0"/>
          <p:nvPr/>
        </p:nvPicPr>
        <p:blipFill rotWithShape="1">
          <a:blip r:embed="rId3">
            <a:alphaModFix/>
          </a:blip>
          <a:srcRect/>
          <a:stretch/>
        </p:blipFill>
        <p:spPr>
          <a:xfrm>
            <a:off x="8397175" y="223347"/>
            <a:ext cx="3677163" cy="2629267"/>
          </a:xfrm>
          <a:prstGeom prst="rect">
            <a:avLst/>
          </a:prstGeom>
          <a:noFill/>
          <a:ln>
            <a:noFill/>
          </a:ln>
        </p:spPr>
      </p:pic>
      <p:sp>
        <p:nvSpPr>
          <p:cNvPr id="441" name="Google Shape;441;p48"/>
          <p:cNvSpPr txBox="1"/>
          <p:nvPr/>
        </p:nvSpPr>
        <p:spPr>
          <a:xfrm>
            <a:off x="5579165" y="6490714"/>
            <a:ext cx="6122504"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s-ES" sz="1200" b="0" i="0" u="none" strike="noStrike" cap="none">
                <a:solidFill>
                  <a:srgbClr val="BFBFBF"/>
                </a:solidFill>
                <a:latin typeface="Calibri"/>
                <a:ea typeface="Calibri"/>
                <a:cs typeface="Calibri"/>
                <a:sym typeface="Calibri"/>
              </a:rPr>
              <a:t>Software libre para una sociedad libre.  Richard M. Stallman </a:t>
            </a:r>
            <a:endParaRPr sz="1200" b="0" i="0" u="none" strike="noStrike" cap="none">
              <a:solidFill>
                <a:srgbClr val="BFBFBF"/>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8"/>
          <p:cNvSpPr txBox="1">
            <a:spLocks noGrp="1"/>
          </p:cNvSpPr>
          <p:nvPr>
            <p:ph type="title"/>
          </p:nvPr>
        </p:nvSpPr>
        <p:spPr>
          <a:xfrm>
            <a:off x="1101709" y="286604"/>
            <a:ext cx="10099001" cy="1080491"/>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Clasificación del Software</a:t>
            </a:r>
            <a:endParaRPr sz="4400" b="1"/>
          </a:p>
        </p:txBody>
      </p:sp>
      <p:sp>
        <p:nvSpPr>
          <p:cNvPr id="447" name="Google Shape;447;p8"/>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16</a:t>
            </a:fld>
            <a:endParaRPr/>
          </a:p>
        </p:txBody>
      </p:sp>
      <p:grpSp>
        <p:nvGrpSpPr>
          <p:cNvPr id="448" name="Google Shape;448;p8"/>
          <p:cNvGrpSpPr/>
          <p:nvPr/>
        </p:nvGrpSpPr>
        <p:grpSpPr>
          <a:xfrm>
            <a:off x="2613650" y="1799948"/>
            <a:ext cx="5111126" cy="657815"/>
            <a:chOff x="2664221" y="1705629"/>
            <a:chExt cx="6264697" cy="657815"/>
          </a:xfrm>
        </p:grpSpPr>
        <p:sp>
          <p:nvSpPr>
            <p:cNvPr id="449" name="Google Shape;449;p8"/>
            <p:cNvSpPr/>
            <p:nvPr/>
          </p:nvSpPr>
          <p:spPr>
            <a:xfrm>
              <a:off x="3158485" y="1705629"/>
              <a:ext cx="5770433" cy="475600"/>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De sistemas </a:t>
              </a:r>
              <a:endParaRPr sz="2000" b="1" i="0" u="none" strike="noStrike" cap="none">
                <a:solidFill>
                  <a:schemeClr val="dk1"/>
                </a:solidFill>
                <a:latin typeface="Calibri"/>
                <a:ea typeface="Calibri"/>
                <a:cs typeface="Calibri"/>
                <a:sym typeface="Calibri"/>
              </a:endParaRPr>
            </a:p>
          </p:txBody>
        </p:sp>
        <p:grpSp>
          <p:nvGrpSpPr>
            <p:cNvPr id="450" name="Google Shape;450;p8"/>
            <p:cNvGrpSpPr/>
            <p:nvPr/>
          </p:nvGrpSpPr>
          <p:grpSpPr>
            <a:xfrm>
              <a:off x="2664221" y="1705629"/>
              <a:ext cx="820107" cy="657815"/>
              <a:chOff x="2664221" y="1705629"/>
              <a:chExt cx="820107" cy="657815"/>
            </a:xfrm>
          </p:grpSpPr>
          <p:sp>
            <p:nvSpPr>
              <p:cNvPr id="451" name="Google Shape;451;p8"/>
              <p:cNvSpPr/>
              <p:nvPr/>
            </p:nvSpPr>
            <p:spPr>
              <a:xfrm flipH="1">
                <a:off x="2664221" y="1705629"/>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8"/>
              <p:cNvSpPr/>
              <p:nvPr/>
            </p:nvSpPr>
            <p:spPr>
              <a:xfrm>
                <a:off x="2886790" y="1772926"/>
                <a:ext cx="402674"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53" name="Google Shape;453;p8"/>
          <p:cNvGrpSpPr/>
          <p:nvPr/>
        </p:nvGrpSpPr>
        <p:grpSpPr>
          <a:xfrm>
            <a:off x="2779932" y="2417711"/>
            <a:ext cx="5221069" cy="657815"/>
            <a:chOff x="2681504" y="2395449"/>
            <a:chExt cx="5221069" cy="657815"/>
          </a:xfrm>
        </p:grpSpPr>
        <p:sp>
          <p:nvSpPr>
            <p:cNvPr id="454" name="Google Shape;454;p8"/>
            <p:cNvSpPr/>
            <p:nvPr/>
          </p:nvSpPr>
          <p:spPr>
            <a:xfrm>
              <a:off x="3054473" y="2481328"/>
              <a:ext cx="4848100" cy="458754"/>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De aplicación </a:t>
              </a:r>
              <a:endParaRPr sz="2000" b="1" i="0" u="none" strike="noStrike" cap="none">
                <a:solidFill>
                  <a:schemeClr val="dk1"/>
                </a:solidFill>
                <a:latin typeface="Calibri"/>
                <a:ea typeface="Calibri"/>
                <a:cs typeface="Calibri"/>
                <a:sym typeface="Calibri"/>
              </a:endParaRPr>
            </a:p>
          </p:txBody>
        </p:sp>
        <p:grpSp>
          <p:nvGrpSpPr>
            <p:cNvPr id="455" name="Google Shape;455;p8"/>
            <p:cNvGrpSpPr/>
            <p:nvPr/>
          </p:nvGrpSpPr>
          <p:grpSpPr>
            <a:xfrm>
              <a:off x="2681504" y="2395449"/>
              <a:ext cx="820107" cy="657815"/>
              <a:chOff x="1861397" y="2734935"/>
              <a:chExt cx="820107" cy="657815"/>
            </a:xfrm>
          </p:grpSpPr>
          <p:sp>
            <p:nvSpPr>
              <p:cNvPr id="456" name="Google Shape;456;p8"/>
              <p:cNvSpPr/>
              <p:nvPr/>
            </p:nvSpPr>
            <p:spPr>
              <a:xfrm flipH="1">
                <a:off x="1861397" y="2734935"/>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8"/>
              <p:cNvSpPr/>
              <p:nvPr/>
            </p:nvSpPr>
            <p:spPr>
              <a:xfrm flipH="1">
                <a:off x="1981296" y="2802232"/>
                <a:ext cx="58030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58" name="Google Shape;458;p8"/>
          <p:cNvGrpSpPr/>
          <p:nvPr/>
        </p:nvGrpSpPr>
        <p:grpSpPr>
          <a:xfrm>
            <a:off x="3425526" y="4235494"/>
            <a:ext cx="6021498" cy="526469"/>
            <a:chOff x="2678073" y="3023015"/>
            <a:chExt cx="6021498" cy="725758"/>
          </a:xfrm>
        </p:grpSpPr>
        <p:sp>
          <p:nvSpPr>
            <p:cNvPr id="459" name="Google Shape;459;p8"/>
            <p:cNvSpPr/>
            <p:nvPr/>
          </p:nvSpPr>
          <p:spPr>
            <a:xfrm>
              <a:off x="2943273" y="3023015"/>
              <a:ext cx="5756298" cy="667912"/>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De línea de productos </a:t>
              </a:r>
              <a:endParaRPr sz="2000" b="1" i="0" u="none" strike="noStrike" cap="none">
                <a:solidFill>
                  <a:schemeClr val="dk1"/>
                </a:solidFill>
                <a:latin typeface="Calibri"/>
                <a:ea typeface="Calibri"/>
                <a:cs typeface="Calibri"/>
                <a:sym typeface="Calibri"/>
              </a:endParaRPr>
            </a:p>
          </p:txBody>
        </p:sp>
        <p:grpSp>
          <p:nvGrpSpPr>
            <p:cNvPr id="460" name="Google Shape;460;p8"/>
            <p:cNvGrpSpPr/>
            <p:nvPr/>
          </p:nvGrpSpPr>
          <p:grpSpPr>
            <a:xfrm>
              <a:off x="2678073" y="3090958"/>
              <a:ext cx="820107" cy="657815"/>
              <a:chOff x="1861397" y="2734935"/>
              <a:chExt cx="820107" cy="657815"/>
            </a:xfrm>
          </p:grpSpPr>
          <p:sp>
            <p:nvSpPr>
              <p:cNvPr id="461" name="Google Shape;461;p8"/>
              <p:cNvSpPr/>
              <p:nvPr/>
            </p:nvSpPr>
            <p:spPr>
              <a:xfrm flipH="1">
                <a:off x="1861397" y="2734935"/>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8"/>
              <p:cNvSpPr/>
              <p:nvPr/>
            </p:nvSpPr>
            <p:spPr>
              <a:xfrm flipH="1">
                <a:off x="1981296" y="2802232"/>
                <a:ext cx="58030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63" name="Google Shape;463;p8"/>
          <p:cNvGrpSpPr/>
          <p:nvPr/>
        </p:nvGrpSpPr>
        <p:grpSpPr>
          <a:xfrm>
            <a:off x="3189984" y="3608836"/>
            <a:ext cx="6107922" cy="531517"/>
            <a:chOff x="2678073" y="2993388"/>
            <a:chExt cx="6107922" cy="755385"/>
          </a:xfrm>
        </p:grpSpPr>
        <p:sp>
          <p:nvSpPr>
            <p:cNvPr id="464" name="Google Shape;464;p8"/>
            <p:cNvSpPr/>
            <p:nvPr/>
          </p:nvSpPr>
          <p:spPr>
            <a:xfrm>
              <a:off x="3029697" y="2993388"/>
              <a:ext cx="5756298" cy="667912"/>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Integrado </a:t>
              </a:r>
              <a:endParaRPr sz="2000" b="1" i="0" u="none" strike="noStrike" cap="none">
                <a:solidFill>
                  <a:schemeClr val="dk1"/>
                </a:solidFill>
                <a:latin typeface="Calibri"/>
                <a:ea typeface="Calibri"/>
                <a:cs typeface="Calibri"/>
                <a:sym typeface="Calibri"/>
              </a:endParaRPr>
            </a:p>
          </p:txBody>
        </p:sp>
        <p:grpSp>
          <p:nvGrpSpPr>
            <p:cNvPr id="465" name="Google Shape;465;p8"/>
            <p:cNvGrpSpPr/>
            <p:nvPr/>
          </p:nvGrpSpPr>
          <p:grpSpPr>
            <a:xfrm>
              <a:off x="2678073" y="3090958"/>
              <a:ext cx="820107" cy="657815"/>
              <a:chOff x="1861397" y="2734935"/>
              <a:chExt cx="820107" cy="657815"/>
            </a:xfrm>
          </p:grpSpPr>
          <p:sp>
            <p:nvSpPr>
              <p:cNvPr id="466" name="Google Shape;466;p8"/>
              <p:cNvSpPr/>
              <p:nvPr/>
            </p:nvSpPr>
            <p:spPr>
              <a:xfrm flipH="1">
                <a:off x="1861397" y="2734935"/>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8"/>
              <p:cNvSpPr/>
              <p:nvPr/>
            </p:nvSpPr>
            <p:spPr>
              <a:xfrm flipH="1">
                <a:off x="1981296" y="2802232"/>
                <a:ext cx="58030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68" name="Google Shape;468;p8"/>
          <p:cNvGrpSpPr/>
          <p:nvPr/>
        </p:nvGrpSpPr>
        <p:grpSpPr>
          <a:xfrm>
            <a:off x="3075830" y="3006286"/>
            <a:ext cx="5302859" cy="517905"/>
            <a:chOff x="2678073" y="3090958"/>
            <a:chExt cx="6218124" cy="760666"/>
          </a:xfrm>
        </p:grpSpPr>
        <p:sp>
          <p:nvSpPr>
            <p:cNvPr id="469" name="Google Shape;469;p8"/>
            <p:cNvSpPr/>
            <p:nvPr/>
          </p:nvSpPr>
          <p:spPr>
            <a:xfrm>
              <a:off x="3139899" y="3183712"/>
              <a:ext cx="5756298" cy="667912"/>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Científico  y de ingeniería </a:t>
              </a:r>
              <a:endParaRPr sz="2000" b="1" i="0" u="none" strike="noStrike" cap="none">
                <a:solidFill>
                  <a:schemeClr val="dk1"/>
                </a:solidFill>
                <a:latin typeface="Calibri"/>
                <a:ea typeface="Calibri"/>
                <a:cs typeface="Calibri"/>
                <a:sym typeface="Calibri"/>
              </a:endParaRPr>
            </a:p>
          </p:txBody>
        </p:sp>
        <p:grpSp>
          <p:nvGrpSpPr>
            <p:cNvPr id="470" name="Google Shape;470;p8"/>
            <p:cNvGrpSpPr/>
            <p:nvPr/>
          </p:nvGrpSpPr>
          <p:grpSpPr>
            <a:xfrm>
              <a:off x="2678073" y="3090958"/>
              <a:ext cx="820107" cy="657815"/>
              <a:chOff x="1861397" y="2734935"/>
              <a:chExt cx="820107" cy="657815"/>
            </a:xfrm>
          </p:grpSpPr>
          <p:sp>
            <p:nvSpPr>
              <p:cNvPr id="471" name="Google Shape;471;p8"/>
              <p:cNvSpPr/>
              <p:nvPr/>
            </p:nvSpPr>
            <p:spPr>
              <a:xfrm flipH="1">
                <a:off x="1861397" y="2734935"/>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8"/>
              <p:cNvSpPr/>
              <p:nvPr/>
            </p:nvSpPr>
            <p:spPr>
              <a:xfrm flipH="1">
                <a:off x="1981296" y="2802232"/>
                <a:ext cx="58030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73" name="Google Shape;473;p8"/>
          <p:cNvGrpSpPr/>
          <p:nvPr/>
        </p:nvGrpSpPr>
        <p:grpSpPr>
          <a:xfrm>
            <a:off x="3529872" y="4810133"/>
            <a:ext cx="6336605" cy="657815"/>
            <a:chOff x="2927314" y="3488468"/>
            <a:chExt cx="6336605" cy="657815"/>
          </a:xfrm>
        </p:grpSpPr>
        <p:sp>
          <p:nvSpPr>
            <p:cNvPr id="474" name="Google Shape;474;p8"/>
            <p:cNvSpPr/>
            <p:nvPr/>
          </p:nvSpPr>
          <p:spPr>
            <a:xfrm>
              <a:off x="3507621" y="3521497"/>
              <a:ext cx="5756298" cy="499406"/>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Aplicaciones Web/Móviles </a:t>
              </a:r>
              <a:endParaRPr sz="2000" b="1" i="0" u="none" strike="noStrike" cap="none">
                <a:solidFill>
                  <a:schemeClr val="dk1"/>
                </a:solidFill>
                <a:latin typeface="Calibri"/>
                <a:ea typeface="Calibri"/>
                <a:cs typeface="Calibri"/>
                <a:sym typeface="Calibri"/>
              </a:endParaRPr>
            </a:p>
          </p:txBody>
        </p:sp>
        <p:grpSp>
          <p:nvGrpSpPr>
            <p:cNvPr id="475" name="Google Shape;475;p8"/>
            <p:cNvGrpSpPr/>
            <p:nvPr/>
          </p:nvGrpSpPr>
          <p:grpSpPr>
            <a:xfrm>
              <a:off x="2927314" y="3488468"/>
              <a:ext cx="820107" cy="657815"/>
              <a:chOff x="2110638" y="3132445"/>
              <a:chExt cx="820107" cy="657815"/>
            </a:xfrm>
          </p:grpSpPr>
          <p:sp>
            <p:nvSpPr>
              <p:cNvPr id="476" name="Google Shape;476;p8"/>
              <p:cNvSpPr/>
              <p:nvPr/>
            </p:nvSpPr>
            <p:spPr>
              <a:xfrm flipH="1">
                <a:off x="2110638" y="3132445"/>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8"/>
              <p:cNvSpPr/>
              <p:nvPr/>
            </p:nvSpPr>
            <p:spPr>
              <a:xfrm flipH="1">
                <a:off x="2199148" y="3181263"/>
                <a:ext cx="58030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grpSp>
        <p:nvGrpSpPr>
          <p:cNvPr id="478" name="Google Shape;478;p8"/>
          <p:cNvGrpSpPr/>
          <p:nvPr/>
        </p:nvGrpSpPr>
        <p:grpSpPr>
          <a:xfrm>
            <a:off x="3835579" y="5439556"/>
            <a:ext cx="6426602" cy="657815"/>
            <a:chOff x="3353684" y="3339886"/>
            <a:chExt cx="6426602" cy="657815"/>
          </a:xfrm>
        </p:grpSpPr>
        <p:sp>
          <p:nvSpPr>
            <p:cNvPr id="479" name="Google Shape;479;p8"/>
            <p:cNvSpPr/>
            <p:nvPr/>
          </p:nvSpPr>
          <p:spPr>
            <a:xfrm>
              <a:off x="4023988" y="3352128"/>
              <a:ext cx="5756298" cy="575135"/>
            </a:xfrm>
            <a:custGeom>
              <a:avLst/>
              <a:gdLst/>
              <a:ahLst/>
              <a:cxnLst/>
              <a:rect l="l" t="t" r="r" b="b"/>
              <a:pathLst>
                <a:path w="5506811" h="396204" extrusionOk="0">
                  <a:moveTo>
                    <a:pt x="5506811" y="396203"/>
                  </a:moveTo>
                  <a:lnTo>
                    <a:pt x="198102" y="396203"/>
                  </a:lnTo>
                  <a:lnTo>
                    <a:pt x="0" y="198102"/>
                  </a:lnTo>
                  <a:lnTo>
                    <a:pt x="198102" y="1"/>
                  </a:lnTo>
                  <a:lnTo>
                    <a:pt x="5506811" y="1"/>
                  </a:lnTo>
                  <a:lnTo>
                    <a:pt x="5506811" y="396203"/>
                  </a:lnTo>
                  <a:close/>
                </a:path>
              </a:pathLst>
            </a:custGeom>
            <a:solidFill>
              <a:srgbClr val="C4121A"/>
            </a:solidFill>
            <a:ln>
              <a:noFill/>
            </a:ln>
          </p:spPr>
          <p:txBody>
            <a:bodyPr spcFirstLastPara="1" wrap="square" lIns="273750" tIns="68575" rIns="128000" bIns="68575"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De inteligencia artificial</a:t>
              </a:r>
              <a:endParaRPr sz="2000" b="1" i="0" u="none" strike="noStrike" cap="none">
                <a:solidFill>
                  <a:schemeClr val="dk1"/>
                </a:solidFill>
                <a:latin typeface="Calibri"/>
                <a:ea typeface="Calibri"/>
                <a:cs typeface="Calibri"/>
                <a:sym typeface="Calibri"/>
              </a:endParaRPr>
            </a:p>
          </p:txBody>
        </p:sp>
        <p:grpSp>
          <p:nvGrpSpPr>
            <p:cNvPr id="480" name="Google Shape;480;p8"/>
            <p:cNvGrpSpPr/>
            <p:nvPr/>
          </p:nvGrpSpPr>
          <p:grpSpPr>
            <a:xfrm>
              <a:off x="3353684" y="3339886"/>
              <a:ext cx="820107" cy="657815"/>
              <a:chOff x="2537008" y="2983863"/>
              <a:chExt cx="820107" cy="657815"/>
            </a:xfrm>
          </p:grpSpPr>
          <p:sp>
            <p:nvSpPr>
              <p:cNvPr id="481" name="Google Shape;481;p8"/>
              <p:cNvSpPr/>
              <p:nvPr/>
            </p:nvSpPr>
            <p:spPr>
              <a:xfrm flipH="1">
                <a:off x="2537008" y="2983863"/>
                <a:ext cx="820107" cy="657815"/>
              </a:xfrm>
              <a:prstGeom prst="ellipse">
                <a:avLst/>
              </a:prstGeom>
              <a:solidFill>
                <a:srgbClr val="8B8B8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8"/>
              <p:cNvSpPr/>
              <p:nvPr/>
            </p:nvSpPr>
            <p:spPr>
              <a:xfrm flipH="1">
                <a:off x="2776808" y="3077304"/>
                <a:ext cx="580307"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rgbClr val="576063"/>
                    </a:solidFill>
                    <a:latin typeface="Calibri"/>
                    <a:ea typeface="Calibri"/>
                    <a:cs typeface="Calibri"/>
                    <a:sym typeface="Calibri"/>
                  </a:rPr>
                  <a:t>ⱱ</a:t>
                </a:r>
                <a:endParaRPr sz="2000" b="1" i="0" u="none" strike="noStrike" cap="none">
                  <a:solidFill>
                    <a:srgbClr val="576063"/>
                  </a:solidFill>
                  <a:latin typeface="Calibri"/>
                  <a:ea typeface="Calibri"/>
                  <a:cs typeface="Calibri"/>
                  <a:sym typeface="Calibri"/>
                </a:endParaRPr>
              </a:p>
            </p:txBody>
          </p:sp>
        </p:gr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8"/>
                                        </p:tgtEl>
                                        <p:attrNameLst>
                                          <p:attrName>style.visibility</p:attrName>
                                        </p:attrNameLst>
                                      </p:cBhvr>
                                      <p:to>
                                        <p:strVal val="visible"/>
                                      </p:to>
                                    </p:set>
                                    <p:animEffect transition="in" filter="fade">
                                      <p:cBhvr>
                                        <p:cTn id="7" dur="1000"/>
                                        <p:tgtEl>
                                          <p:spTgt spid="44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53"/>
                                        </p:tgtEl>
                                        <p:attrNameLst>
                                          <p:attrName>style.visibility</p:attrName>
                                        </p:attrNameLst>
                                      </p:cBhvr>
                                      <p:to>
                                        <p:strVal val="visible"/>
                                      </p:to>
                                    </p:set>
                                    <p:animEffect transition="in" filter="fade">
                                      <p:cBhvr>
                                        <p:cTn id="12" dur="1000"/>
                                        <p:tgtEl>
                                          <p:spTgt spid="45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68"/>
                                        </p:tgtEl>
                                        <p:attrNameLst>
                                          <p:attrName>style.visibility</p:attrName>
                                        </p:attrNameLst>
                                      </p:cBhvr>
                                      <p:to>
                                        <p:strVal val="visible"/>
                                      </p:to>
                                    </p:set>
                                    <p:animEffect transition="in" filter="fade">
                                      <p:cBhvr>
                                        <p:cTn id="17" dur="1000"/>
                                        <p:tgtEl>
                                          <p:spTgt spid="46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63"/>
                                        </p:tgtEl>
                                        <p:attrNameLst>
                                          <p:attrName>style.visibility</p:attrName>
                                        </p:attrNameLst>
                                      </p:cBhvr>
                                      <p:to>
                                        <p:strVal val="visible"/>
                                      </p:to>
                                    </p:set>
                                    <p:animEffect transition="in" filter="fade">
                                      <p:cBhvr>
                                        <p:cTn id="22" dur="500"/>
                                        <p:tgtEl>
                                          <p:spTgt spid="463"/>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58"/>
                                        </p:tgtEl>
                                        <p:attrNameLst>
                                          <p:attrName>style.visibility</p:attrName>
                                        </p:attrNameLst>
                                      </p:cBhvr>
                                      <p:to>
                                        <p:strVal val="visible"/>
                                      </p:to>
                                    </p:set>
                                    <p:anim calcmode="lin" valueType="num">
                                      <p:cBhvr additive="base">
                                        <p:cTn id="27" dur="500"/>
                                        <p:tgtEl>
                                          <p:spTgt spid="458"/>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473"/>
                                        </p:tgtEl>
                                        <p:attrNameLst>
                                          <p:attrName>style.visibility</p:attrName>
                                        </p:attrNameLst>
                                      </p:cBhvr>
                                      <p:to>
                                        <p:strVal val="visible"/>
                                      </p:to>
                                    </p:set>
                                    <p:anim calcmode="lin" valueType="num">
                                      <p:cBhvr additive="base">
                                        <p:cTn id="32" dur="500"/>
                                        <p:tgtEl>
                                          <p:spTgt spid="473"/>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78"/>
                                        </p:tgtEl>
                                        <p:attrNameLst>
                                          <p:attrName>style.visibility</p:attrName>
                                        </p:attrNameLst>
                                      </p:cBhvr>
                                      <p:to>
                                        <p:strVal val="visible"/>
                                      </p:to>
                                    </p:set>
                                    <p:animEffect transition="in" filter="fade">
                                      <p:cBhvr>
                                        <p:cTn id="37" dur="500"/>
                                        <p:tgtEl>
                                          <p:spTgt spid="4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9"/>
          <p:cNvSpPr txBox="1">
            <a:spLocks noGrp="1"/>
          </p:cNvSpPr>
          <p:nvPr>
            <p:ph type="title"/>
          </p:nvPr>
        </p:nvSpPr>
        <p:spPr>
          <a:xfrm>
            <a:off x="864025" y="627251"/>
            <a:ext cx="10098900" cy="114600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Software - Nuevos retos</a:t>
            </a:r>
            <a:br>
              <a:rPr lang="es-ES" sz="4400" b="1"/>
            </a:br>
            <a:endParaRPr sz="4400" b="1"/>
          </a:p>
        </p:txBody>
      </p:sp>
      <p:sp>
        <p:nvSpPr>
          <p:cNvPr id="488" name="Google Shape;488;p9"/>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91440" lvl="0" indent="0" algn="l" rtl="0">
              <a:lnSpc>
                <a:spcPct val="90000"/>
              </a:lnSpc>
              <a:spcBef>
                <a:spcPts val="0"/>
              </a:spcBef>
              <a:spcAft>
                <a:spcPts val="0"/>
              </a:spcAft>
              <a:buSzPts val="2000"/>
              <a:buNone/>
            </a:pPr>
            <a:endParaRPr/>
          </a:p>
        </p:txBody>
      </p:sp>
      <p:sp>
        <p:nvSpPr>
          <p:cNvPr id="489" name="Google Shape;489;p9"/>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17</a:t>
            </a:fld>
            <a:endParaRPr/>
          </a:p>
        </p:txBody>
      </p:sp>
      <p:pic>
        <p:nvPicPr>
          <p:cNvPr id="490" name="Google Shape;490;p9" descr="La UCLM acoge por primera vez la Conferencia Internacional sobre Computación  Ubicua e Inteligencia Ambiental | UCLMtv"/>
          <p:cNvPicPr preferRelativeResize="0"/>
          <p:nvPr/>
        </p:nvPicPr>
        <p:blipFill rotWithShape="1">
          <a:blip r:embed="rId3">
            <a:alphaModFix/>
          </a:blip>
          <a:srcRect/>
          <a:stretch/>
        </p:blipFill>
        <p:spPr>
          <a:xfrm>
            <a:off x="864022" y="1840016"/>
            <a:ext cx="5112568" cy="2871334"/>
          </a:xfrm>
          <a:prstGeom prst="rect">
            <a:avLst/>
          </a:prstGeom>
          <a:noFill/>
          <a:ln>
            <a:noFill/>
          </a:ln>
        </p:spPr>
      </p:pic>
      <p:sp>
        <p:nvSpPr>
          <p:cNvPr id="491" name="Google Shape;491;p9"/>
          <p:cNvSpPr/>
          <p:nvPr/>
        </p:nvSpPr>
        <p:spPr>
          <a:xfrm>
            <a:off x="6162741" y="2293058"/>
            <a:ext cx="228562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Computación Ubicua</a:t>
            </a:r>
            <a:endParaRPr sz="2000" b="1" i="0" u="none" strike="noStrike" cap="none">
              <a:solidFill>
                <a:schemeClr val="dk1"/>
              </a:solidFill>
              <a:latin typeface="Calibri"/>
              <a:ea typeface="Calibri"/>
              <a:cs typeface="Calibri"/>
              <a:sym typeface="Calibri"/>
            </a:endParaRPr>
          </a:p>
        </p:txBody>
      </p:sp>
      <p:pic>
        <p:nvPicPr>
          <p:cNvPr id="492" name="Google Shape;492;p9" descr="Qué es la World Wide Web (www) y cómo funciona?"/>
          <p:cNvPicPr preferRelativeResize="0"/>
          <p:nvPr/>
        </p:nvPicPr>
        <p:blipFill rotWithShape="1">
          <a:blip r:embed="rId4">
            <a:alphaModFix/>
          </a:blip>
          <a:srcRect/>
          <a:stretch/>
        </p:blipFill>
        <p:spPr>
          <a:xfrm>
            <a:off x="1246974" y="3212976"/>
            <a:ext cx="5171636" cy="2730624"/>
          </a:xfrm>
          <a:prstGeom prst="rect">
            <a:avLst/>
          </a:prstGeom>
          <a:noFill/>
          <a:ln>
            <a:noFill/>
          </a:ln>
        </p:spPr>
      </p:pic>
      <p:sp>
        <p:nvSpPr>
          <p:cNvPr id="493" name="Google Shape;493;p9"/>
          <p:cNvSpPr/>
          <p:nvPr/>
        </p:nvSpPr>
        <p:spPr>
          <a:xfrm>
            <a:off x="6705981" y="4501634"/>
            <a:ext cx="2653171"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1" u="none" strike="noStrike" cap="none">
                <a:solidFill>
                  <a:schemeClr val="dk1"/>
                </a:solidFill>
                <a:latin typeface="Calibri"/>
                <a:ea typeface="Calibri"/>
                <a:cs typeface="Calibri"/>
                <a:sym typeface="Calibri"/>
              </a:rPr>
              <a:t>World Wide Web</a:t>
            </a:r>
            <a:endParaRPr sz="2000" b="1" i="0" u="none" strike="noStrike" cap="none">
              <a:solidFill>
                <a:schemeClr val="dk1"/>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10"/>
          <p:cNvSpPr txBox="1">
            <a:spLocks noGrp="1"/>
          </p:cNvSpPr>
          <p:nvPr>
            <p:ph type="title"/>
          </p:nvPr>
        </p:nvSpPr>
        <p:spPr>
          <a:xfrm>
            <a:off x="1101700" y="286601"/>
            <a:ext cx="10098900" cy="112800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Software- Retos</a:t>
            </a:r>
            <a:endParaRPr sz="4400" b="1"/>
          </a:p>
        </p:txBody>
      </p:sp>
      <p:sp>
        <p:nvSpPr>
          <p:cNvPr id="499" name="Google Shape;499;p10"/>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91440" lvl="0" indent="0" algn="l" rtl="0">
              <a:lnSpc>
                <a:spcPct val="90000"/>
              </a:lnSpc>
              <a:spcBef>
                <a:spcPts val="0"/>
              </a:spcBef>
              <a:spcAft>
                <a:spcPts val="0"/>
              </a:spcAft>
              <a:buSzPts val="2000"/>
              <a:buNone/>
            </a:pPr>
            <a:endParaRPr/>
          </a:p>
        </p:txBody>
      </p:sp>
      <p:sp>
        <p:nvSpPr>
          <p:cNvPr id="500" name="Google Shape;500;p10"/>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18</a:t>
            </a:fld>
            <a:endParaRPr/>
          </a:p>
        </p:txBody>
      </p:sp>
      <p:sp>
        <p:nvSpPr>
          <p:cNvPr id="501" name="Google Shape;501;p10"/>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502" name="Google Shape;502;p10"/>
          <p:cNvSpPr/>
          <p:nvPr/>
        </p:nvSpPr>
        <p:spPr>
          <a:xfrm>
            <a:off x="5117359" y="2185559"/>
            <a:ext cx="3845666"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chemeClr val="dk1"/>
                </a:solidFill>
                <a:latin typeface="Calibri"/>
                <a:ea typeface="Calibri"/>
                <a:cs typeface="Calibri"/>
                <a:sym typeface="Calibri"/>
              </a:rPr>
              <a:t>Software </a:t>
            </a:r>
            <a:r>
              <a:rPr lang="es-ES" sz="3200" b="1" i="0" u="none" strike="noStrike" cap="none">
                <a:solidFill>
                  <a:schemeClr val="dk1"/>
                </a:solidFill>
                <a:latin typeface="Calibri"/>
                <a:ea typeface="Calibri"/>
                <a:cs typeface="Calibri"/>
                <a:sym typeface="Calibri"/>
              </a:rPr>
              <a:t>heredado</a:t>
            </a:r>
            <a:r>
              <a:rPr lang="es-ES" sz="2800" b="1" i="0" u="none" strike="noStrike" cap="none">
                <a:solidFill>
                  <a:schemeClr val="dk1"/>
                </a:solidFill>
                <a:latin typeface="Calibri"/>
                <a:ea typeface="Calibri"/>
                <a:cs typeface="Calibri"/>
                <a:sym typeface="Calibri"/>
              </a:rPr>
              <a:t> </a:t>
            </a:r>
            <a:endParaRPr sz="2800" b="0" i="0" u="none" strike="noStrike" cap="none">
              <a:solidFill>
                <a:schemeClr val="dk1"/>
              </a:solidFill>
              <a:latin typeface="Calibri"/>
              <a:ea typeface="Calibri"/>
              <a:cs typeface="Calibri"/>
              <a:sym typeface="Calibri"/>
            </a:endParaRPr>
          </a:p>
        </p:txBody>
      </p:sp>
      <p:sp>
        <p:nvSpPr>
          <p:cNvPr id="503" name="Google Shape;503;p10"/>
          <p:cNvSpPr txBox="1"/>
          <p:nvPr/>
        </p:nvSpPr>
        <p:spPr>
          <a:xfrm>
            <a:off x="6696670" y="5013176"/>
            <a:ext cx="2810065"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s-ES" sz="2800" b="1" i="0" u="none" strike="noStrike" cap="none">
                <a:solidFill>
                  <a:schemeClr val="dk1"/>
                </a:solidFill>
                <a:latin typeface="Calibri"/>
                <a:ea typeface="Calibri"/>
                <a:cs typeface="Calibri"/>
                <a:sym typeface="Calibri"/>
              </a:rPr>
              <a:t>Enfrentar el futuro</a:t>
            </a:r>
            <a:endParaRPr sz="2800" b="1" i="0" u="none" strike="noStrike" cap="none">
              <a:solidFill>
                <a:schemeClr val="dk1"/>
              </a:solidFill>
              <a:latin typeface="Calibri"/>
              <a:ea typeface="Calibri"/>
              <a:cs typeface="Calibri"/>
              <a:sym typeface="Calibri"/>
            </a:endParaRPr>
          </a:p>
        </p:txBody>
      </p:sp>
      <p:pic>
        <p:nvPicPr>
          <p:cNvPr id="504" name="Google Shape;504;p10" descr="Guía ejecutiva] Manejo de crisis informáticas – Parte 2 - Blog Nubity"/>
          <p:cNvPicPr preferRelativeResize="0"/>
          <p:nvPr/>
        </p:nvPicPr>
        <p:blipFill rotWithShape="1">
          <a:blip r:embed="rId3">
            <a:alphaModFix/>
          </a:blip>
          <a:srcRect/>
          <a:stretch/>
        </p:blipFill>
        <p:spPr>
          <a:xfrm>
            <a:off x="1082489" y="1753652"/>
            <a:ext cx="3837806" cy="2193032"/>
          </a:xfrm>
          <a:prstGeom prst="rect">
            <a:avLst/>
          </a:prstGeom>
          <a:noFill/>
          <a:ln>
            <a:noFill/>
          </a:ln>
        </p:spPr>
      </p:pic>
      <p:pic>
        <p:nvPicPr>
          <p:cNvPr id="505" name="Google Shape;505;p10" descr="5 ingenierías del futuro que puedes estudiar hoy"/>
          <p:cNvPicPr preferRelativeResize="0"/>
          <p:nvPr/>
        </p:nvPicPr>
        <p:blipFill rotWithShape="1">
          <a:blip r:embed="rId4">
            <a:alphaModFix/>
          </a:blip>
          <a:srcRect/>
          <a:stretch/>
        </p:blipFill>
        <p:spPr>
          <a:xfrm>
            <a:off x="534905" y="3073315"/>
            <a:ext cx="5800725" cy="3257550"/>
          </a:xfrm>
          <a:prstGeom prst="rect">
            <a:avLst/>
          </a:prstGeom>
          <a:noFill/>
          <a:ln>
            <a:noFill/>
          </a:ln>
        </p:spPr>
      </p:pic>
      <p:sp>
        <p:nvSpPr>
          <p:cNvPr id="506" name="Google Shape;506;p10"/>
          <p:cNvSpPr/>
          <p:nvPr/>
        </p:nvSpPr>
        <p:spPr>
          <a:xfrm>
            <a:off x="3270830" y="2629763"/>
            <a:ext cx="5760640" cy="2736304"/>
          </a:xfrm>
          <a:prstGeom prst="rect">
            <a:avLst/>
          </a:prstGeom>
          <a:solidFill>
            <a:srgbClr val="85B9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r>
              <a:rPr lang="es-ES" sz="3200" b="0" i="0" u="none" strike="noStrike" cap="none">
                <a:solidFill>
                  <a:srgbClr val="000000"/>
                </a:solidFill>
                <a:latin typeface="Calibri"/>
                <a:ea typeface="Calibri"/>
                <a:cs typeface="Calibri"/>
                <a:sym typeface="Calibri"/>
              </a:rPr>
              <a:t>Para hacer frente a estos retos</a:t>
            </a:r>
            <a:endParaRPr sz="18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3200"/>
              <a:buFont typeface="Arial"/>
              <a:buNone/>
            </a:pPr>
            <a:endParaRPr sz="3200" b="1"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200"/>
              <a:buFont typeface="Arial"/>
              <a:buNone/>
            </a:pPr>
            <a:r>
              <a:rPr lang="es-ES" sz="3200" b="1" i="0" u="none" strike="noStrike" cap="none">
                <a:solidFill>
                  <a:srgbClr val="000000"/>
                </a:solidFill>
                <a:latin typeface="Calibri"/>
                <a:ea typeface="Calibri"/>
                <a:cs typeface="Calibri"/>
                <a:sym typeface="Calibri"/>
              </a:rPr>
              <a:t>Ingeniería de Software</a:t>
            </a:r>
            <a:endParaRPr sz="3200" b="1" i="0" u="none" strike="noStrike" cap="none">
              <a:solidFill>
                <a:srgbClr val="000000"/>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0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0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0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506"/>
                                        </p:tgtEl>
                                        <p:attrNameLst>
                                          <p:attrName>style.visibility</p:attrName>
                                        </p:attrNameLst>
                                      </p:cBhvr>
                                      <p:to>
                                        <p:strVal val="visible"/>
                                      </p:to>
                                    </p:set>
                                    <p:animEffect transition="in" filter="fade">
                                      <p:cBhvr>
                                        <p:cTn id="19" dur="2000"/>
                                        <p:tgtEl>
                                          <p:spTgt spid="5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11"/>
          <p:cNvSpPr txBox="1">
            <a:spLocks noGrp="1"/>
          </p:cNvSpPr>
          <p:nvPr>
            <p:ph type="title"/>
          </p:nvPr>
        </p:nvSpPr>
        <p:spPr>
          <a:xfrm>
            <a:off x="1101700" y="286601"/>
            <a:ext cx="10098900" cy="123540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Software- Retos</a:t>
            </a:r>
            <a:endParaRPr sz="4400" b="1"/>
          </a:p>
        </p:txBody>
      </p:sp>
      <p:sp>
        <p:nvSpPr>
          <p:cNvPr id="512" name="Google Shape;512;p11"/>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91440" lvl="0" indent="-127000" algn="l" rtl="0">
              <a:lnSpc>
                <a:spcPct val="90000"/>
              </a:lnSpc>
              <a:spcBef>
                <a:spcPts val="0"/>
              </a:spcBef>
              <a:spcAft>
                <a:spcPts val="0"/>
              </a:spcAft>
              <a:buSzPts val="2000"/>
              <a:buChar char=" "/>
            </a:pPr>
            <a:r>
              <a:rPr lang="es-ES" sz="2000"/>
              <a:t> A medida que los usuarios adoptan nuevas tecnologías, parte del trabajo consiste en integrar los sistemas tradicionales con los nuevos para asegurar un contexto útil.</a:t>
            </a:r>
            <a:endParaRPr/>
          </a:p>
          <a:p>
            <a:pPr marL="91440" lvl="0" indent="-127000" algn="l" rtl="0">
              <a:lnSpc>
                <a:spcPct val="90000"/>
              </a:lnSpc>
              <a:spcBef>
                <a:spcPts val="1400"/>
              </a:spcBef>
              <a:spcAft>
                <a:spcPts val="0"/>
              </a:spcAft>
              <a:buSzPts val="2000"/>
              <a:buChar char=" "/>
            </a:pPr>
            <a:r>
              <a:rPr lang="es-ES" sz="2000"/>
              <a:t>Debemos estar conscientes de que al integrar tecnologías se ven afectados todos los tipos de usuarios y sistemas.</a:t>
            </a:r>
            <a:endParaRPr/>
          </a:p>
          <a:p>
            <a:pPr marL="91440" lvl="0" indent="0" algn="l" rtl="0">
              <a:lnSpc>
                <a:spcPct val="90000"/>
              </a:lnSpc>
              <a:spcBef>
                <a:spcPts val="1400"/>
              </a:spcBef>
              <a:spcAft>
                <a:spcPts val="0"/>
              </a:spcAft>
              <a:buSzPts val="2000"/>
              <a:buNone/>
            </a:pPr>
            <a:endParaRPr sz="2000"/>
          </a:p>
        </p:txBody>
      </p:sp>
      <p:sp>
        <p:nvSpPr>
          <p:cNvPr id="513" name="Google Shape;513;p11"/>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19</a:t>
            </a:fld>
            <a:endParaRPr/>
          </a:p>
        </p:txBody>
      </p:sp>
      <p:pic>
        <p:nvPicPr>
          <p:cNvPr id="514" name="Google Shape;514;p11" descr="https://lh5.googleusercontent.com/n_RDS2vu247kt9BUNLCZ2Dz_EyEeZHBAev3bmF88gesqyBnyNZXzDn2R32TJzzCw-9C8t26y40rec6qPsKZeo49wv_7UnpgC6oIFzp-P88HxseMLvuH5rOUedMIqH5tub-jQ7fc"/>
          <p:cNvPicPr preferRelativeResize="0"/>
          <p:nvPr/>
        </p:nvPicPr>
        <p:blipFill rotWithShape="1">
          <a:blip r:embed="rId3">
            <a:alphaModFix/>
          </a:blip>
          <a:srcRect/>
          <a:stretch/>
        </p:blipFill>
        <p:spPr>
          <a:xfrm>
            <a:off x="5539872" y="2933179"/>
            <a:ext cx="4109126" cy="3370907"/>
          </a:xfrm>
          <a:prstGeom prst="rect">
            <a:avLst/>
          </a:prstGeom>
          <a:noFill/>
          <a:ln>
            <a:noFill/>
          </a:ln>
        </p:spPr>
      </p:pic>
      <p:sp>
        <p:nvSpPr>
          <p:cNvPr id="515" name="Google Shape;515;p11"/>
          <p:cNvSpPr/>
          <p:nvPr/>
        </p:nvSpPr>
        <p:spPr>
          <a:xfrm>
            <a:off x="1247517" y="3857414"/>
            <a:ext cx="6118225" cy="1015663"/>
          </a:xfrm>
          <a:prstGeom prst="rect">
            <a:avLst/>
          </a:prstGeom>
          <a:noFill/>
          <a:ln>
            <a:noFill/>
          </a:ln>
        </p:spPr>
        <p:txBody>
          <a:bodyPr spcFirstLastPara="1" wrap="square" lIns="91425" tIns="45700" rIns="91425" bIns="45700" anchor="t" anchorCtr="0">
            <a:spAutoFit/>
          </a:bodyPr>
          <a:lstStyle/>
          <a:p>
            <a:pPr marL="914400" marR="0" lvl="2" indent="0" algn="l" rtl="0">
              <a:lnSpc>
                <a:spcPct val="100000"/>
              </a:lnSpc>
              <a:spcBef>
                <a:spcPts val="0"/>
              </a:spcBef>
              <a:spcAft>
                <a:spcPts val="0"/>
              </a:spcAft>
              <a:buClr>
                <a:srgbClr val="000000"/>
              </a:buClr>
              <a:buSzPts val="1600"/>
              <a:buFont typeface="Arial"/>
              <a:buNone/>
            </a:pPr>
            <a:r>
              <a:rPr lang="es-ES" sz="1600" b="0" i="1" u="none" strike="noStrike" cap="none">
                <a:solidFill>
                  <a:schemeClr val="dk1"/>
                </a:solidFill>
                <a:latin typeface="Calibri"/>
                <a:ea typeface="Calibri"/>
                <a:cs typeface="Calibri"/>
                <a:sym typeface="Calibri"/>
              </a:rPr>
              <a:t>¿</a:t>
            </a:r>
            <a:r>
              <a:rPr lang="es-ES" sz="1800" b="0" i="1" u="none" strike="noStrike" cap="none">
                <a:solidFill>
                  <a:schemeClr val="dk1"/>
                </a:solidFill>
                <a:latin typeface="Calibri"/>
                <a:ea typeface="Calibri"/>
                <a:cs typeface="Calibri"/>
                <a:sym typeface="Calibri"/>
              </a:rPr>
              <a:t>Qué hacer?</a:t>
            </a:r>
            <a:endParaRPr sz="1600" b="0" i="1"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br>
              <a:rPr lang="es-ES" sz="1800" b="0" i="0" u="none" strike="noStrike" cap="none">
                <a:solidFill>
                  <a:schemeClr val="dk1"/>
                </a:solidFill>
                <a:latin typeface="Calibri"/>
                <a:ea typeface="Calibri"/>
                <a:cs typeface="Calibri"/>
                <a:sym typeface="Calibri"/>
              </a:rPr>
            </a:br>
            <a:r>
              <a:rPr lang="es-ES" sz="2400" b="1" i="0" u="none" strike="noStrike" cap="none">
                <a:solidFill>
                  <a:srgbClr val="C00000"/>
                </a:solidFill>
                <a:latin typeface="Calibri"/>
                <a:ea typeface="Calibri"/>
                <a:cs typeface="Calibri"/>
                <a:sym typeface="Calibri"/>
              </a:rPr>
              <a:t>Ingeniería de Software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92"/>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08" name="Google Shape;308;p92"/>
          <p:cNvSpPr txBox="1">
            <a:spLocks noGrp="1"/>
          </p:cNvSpPr>
          <p:nvPr>
            <p:ph type="body" idx="1"/>
          </p:nvPr>
        </p:nvSpPr>
        <p:spPr>
          <a:xfrm>
            <a:off x="1101709" y="1845733"/>
            <a:ext cx="10099001" cy="4388811"/>
          </a:xfrm>
          <a:prstGeom prst="rect">
            <a:avLst/>
          </a:prstGeom>
          <a:noFill/>
          <a:ln>
            <a:noFill/>
          </a:ln>
        </p:spPr>
        <p:txBody>
          <a:bodyPr spcFirstLastPara="1" wrap="square" lIns="0" tIns="45700" rIns="0" bIns="45700" anchor="t" anchorCtr="0">
            <a:normAutofit fontScale="92500" lnSpcReduction="20000"/>
          </a:bodyPr>
          <a:lstStyle/>
          <a:p>
            <a:pPr marL="114300" lvl="0" indent="0" algn="l" rtl="0">
              <a:lnSpc>
                <a:spcPct val="90000"/>
              </a:lnSpc>
              <a:spcBef>
                <a:spcPts val="1200"/>
              </a:spcBef>
              <a:spcAft>
                <a:spcPts val="0"/>
              </a:spcAft>
              <a:buSzPct val="64863"/>
              <a:buNone/>
            </a:pPr>
            <a:r>
              <a:rPr lang="es-ES" sz="3000"/>
              <a:t>Materia semestral correspondiente a 2do. año de:</a:t>
            </a:r>
            <a:endParaRPr sz="3000"/>
          </a:p>
          <a:p>
            <a:pPr marL="457200" lvl="0" indent="-342900" algn="l" rtl="0">
              <a:lnSpc>
                <a:spcPct val="90000"/>
              </a:lnSpc>
              <a:spcBef>
                <a:spcPts val="1200"/>
              </a:spcBef>
              <a:spcAft>
                <a:spcPts val="0"/>
              </a:spcAft>
              <a:buSzPct val="64863"/>
              <a:buNone/>
            </a:pPr>
            <a:r>
              <a:rPr lang="es-ES" sz="3000"/>
              <a:t> </a:t>
            </a:r>
            <a:endParaRPr sz="1500"/>
          </a:p>
          <a:p>
            <a:pPr marL="457200" lvl="0" indent="-342900" algn="l" rtl="0">
              <a:lnSpc>
                <a:spcPct val="90000"/>
              </a:lnSpc>
              <a:spcBef>
                <a:spcPts val="1200"/>
              </a:spcBef>
              <a:spcAft>
                <a:spcPts val="0"/>
              </a:spcAft>
              <a:buSzPct val="64863"/>
              <a:buNone/>
            </a:pPr>
            <a:r>
              <a:rPr lang="es-ES" sz="3000"/>
              <a:t>Lic. en Sistemas </a:t>
            </a:r>
            <a:endParaRPr sz="3000"/>
          </a:p>
          <a:p>
            <a:pPr marL="457200" lvl="0" indent="-342900" algn="l" rtl="0">
              <a:lnSpc>
                <a:spcPct val="90000"/>
              </a:lnSpc>
              <a:spcBef>
                <a:spcPts val="1200"/>
              </a:spcBef>
              <a:spcAft>
                <a:spcPts val="0"/>
              </a:spcAft>
              <a:buSzPct val="64863"/>
              <a:buNone/>
            </a:pPr>
            <a:r>
              <a:rPr lang="es-ES" sz="3000"/>
              <a:t>Lic. en Informática</a:t>
            </a:r>
            <a:endParaRPr/>
          </a:p>
          <a:p>
            <a:pPr marL="457200" lvl="0" indent="-342900" algn="l" rtl="0">
              <a:lnSpc>
                <a:spcPct val="90000"/>
              </a:lnSpc>
              <a:spcBef>
                <a:spcPts val="1200"/>
              </a:spcBef>
              <a:spcAft>
                <a:spcPts val="0"/>
              </a:spcAft>
              <a:buSzPct val="64863"/>
              <a:buNone/>
            </a:pPr>
            <a:r>
              <a:rPr lang="es-ES" sz="3000"/>
              <a:t>Analista Programador Universitario</a:t>
            </a:r>
            <a:endParaRPr/>
          </a:p>
          <a:p>
            <a:pPr marL="457200" lvl="0" indent="-342900" algn="l" rtl="0">
              <a:lnSpc>
                <a:spcPct val="90000"/>
              </a:lnSpc>
              <a:spcBef>
                <a:spcPts val="1200"/>
              </a:spcBef>
              <a:spcAft>
                <a:spcPts val="0"/>
              </a:spcAft>
              <a:buSzPct val="64863"/>
              <a:buNone/>
            </a:pPr>
            <a:r>
              <a:rPr lang="es-ES" sz="3000"/>
              <a:t>Analista en TIC</a:t>
            </a:r>
            <a:endParaRPr sz="3000"/>
          </a:p>
          <a:p>
            <a:pPr marL="457200" lvl="0" indent="-228600" algn="l" rtl="0">
              <a:lnSpc>
                <a:spcPct val="90000"/>
              </a:lnSpc>
              <a:spcBef>
                <a:spcPts val="1200"/>
              </a:spcBef>
              <a:spcAft>
                <a:spcPts val="0"/>
              </a:spcAft>
              <a:buSzPct val="64863"/>
              <a:buNone/>
            </a:pPr>
            <a:endParaRPr sz="3000"/>
          </a:p>
          <a:p>
            <a:pPr marL="457200" lvl="0" indent="-342900" algn="l" rtl="0">
              <a:lnSpc>
                <a:spcPct val="90000"/>
              </a:lnSpc>
              <a:spcBef>
                <a:spcPts val="1200"/>
              </a:spcBef>
              <a:spcAft>
                <a:spcPts val="0"/>
              </a:spcAft>
              <a:buSzPct val="64863"/>
              <a:buChar char=" "/>
            </a:pPr>
            <a:r>
              <a:rPr lang="es-ES" sz="3000"/>
              <a:t>Correlativa:</a:t>
            </a:r>
            <a:endParaRPr/>
          </a:p>
          <a:p>
            <a:pPr marL="914400" lvl="1" indent="-342900" algn="l" rtl="0">
              <a:lnSpc>
                <a:spcPct val="90000"/>
              </a:lnSpc>
              <a:spcBef>
                <a:spcPts val="200"/>
              </a:spcBef>
              <a:spcAft>
                <a:spcPts val="0"/>
              </a:spcAft>
              <a:buSzPct val="64863"/>
              <a:buChar char="◦"/>
            </a:pPr>
            <a:r>
              <a:rPr lang="es-ES" sz="3000"/>
              <a:t>Taller de Programación</a:t>
            </a:r>
            <a:endParaRPr/>
          </a:p>
          <a:p>
            <a:pPr marL="457200" lvl="0" indent="-228600" algn="l" rtl="0">
              <a:lnSpc>
                <a:spcPct val="90000"/>
              </a:lnSpc>
              <a:spcBef>
                <a:spcPts val="1200"/>
              </a:spcBef>
              <a:spcAft>
                <a:spcPts val="0"/>
              </a:spcAft>
              <a:buSzPct val="69498"/>
              <a:buNone/>
            </a:pPr>
            <a:endParaRPr sz="2800"/>
          </a:p>
        </p:txBody>
      </p:sp>
      <p:sp>
        <p:nvSpPr>
          <p:cNvPr id="309" name="Google Shape;309;p92"/>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2</a:t>
            </a:fld>
            <a:endParaRPr/>
          </a:p>
        </p:txBody>
      </p:sp>
    </p:spTree>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12"/>
          <p:cNvSpPr txBox="1">
            <a:spLocks noGrp="1"/>
          </p:cNvSpPr>
          <p:nvPr>
            <p:ph type="title"/>
          </p:nvPr>
        </p:nvSpPr>
        <p:spPr>
          <a:xfrm>
            <a:off x="1101700" y="286601"/>
            <a:ext cx="10098900" cy="9684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¿Qué es la Ingeniería de software?</a:t>
            </a:r>
            <a:endParaRPr sz="4400" b="1"/>
          </a:p>
        </p:txBody>
      </p:sp>
      <p:sp>
        <p:nvSpPr>
          <p:cNvPr id="521" name="Google Shape;521;p12"/>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Autofit/>
          </a:bodyPr>
          <a:lstStyle/>
          <a:p>
            <a:pPr marL="91440" lvl="0" indent="-152400" algn="l" rtl="0">
              <a:lnSpc>
                <a:spcPct val="90000"/>
              </a:lnSpc>
              <a:spcBef>
                <a:spcPts val="0"/>
              </a:spcBef>
              <a:spcAft>
                <a:spcPts val="0"/>
              </a:spcAft>
              <a:buSzPts val="2400"/>
              <a:buChar char=" "/>
            </a:pPr>
            <a:r>
              <a:rPr lang="es-ES" sz="2400" i="1"/>
              <a:t>Disciplina de la ingeniería que comprende todos los aspectos de la producción de software desde las etapas iniciales de la especificación del sistema incluyendo la evolución de éste, luego que se comienza a ejecutar</a:t>
            </a:r>
            <a:r>
              <a:rPr lang="es-ES" sz="2400"/>
              <a:t>.</a:t>
            </a:r>
            <a:endParaRPr/>
          </a:p>
          <a:p>
            <a:pPr marL="91440" lvl="0" indent="-15237" algn="l" rtl="0">
              <a:lnSpc>
                <a:spcPct val="90000"/>
              </a:lnSpc>
              <a:spcBef>
                <a:spcPts val="1400"/>
              </a:spcBef>
              <a:spcAft>
                <a:spcPts val="0"/>
              </a:spcAft>
              <a:buSzPts val="1200"/>
              <a:buNone/>
            </a:pPr>
            <a:endParaRPr sz="1200"/>
          </a:p>
          <a:p>
            <a:pPr marL="566928" lvl="2" indent="-30479" algn="l" rtl="0">
              <a:lnSpc>
                <a:spcPct val="90000"/>
              </a:lnSpc>
              <a:spcBef>
                <a:spcPts val="400"/>
              </a:spcBef>
              <a:spcAft>
                <a:spcPts val="0"/>
              </a:spcAft>
              <a:buSzPts val="2400"/>
              <a:buNone/>
            </a:pPr>
            <a:endParaRPr sz="2400"/>
          </a:p>
        </p:txBody>
      </p:sp>
      <p:sp>
        <p:nvSpPr>
          <p:cNvPr id="522" name="Google Shape;522;p12"/>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20</a:t>
            </a:fld>
            <a:endParaRPr/>
          </a:p>
        </p:txBody>
      </p:sp>
      <p:sp>
        <p:nvSpPr>
          <p:cNvPr id="523" name="Google Shape;523;p12"/>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524" name="Google Shape;524;p12"/>
          <p:cNvSpPr/>
          <p:nvPr/>
        </p:nvSpPr>
        <p:spPr>
          <a:xfrm>
            <a:off x="6440058" y="1937978"/>
            <a:ext cx="4627114" cy="36004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57919" y="92161"/>
                </a:moveTo>
                <a:lnTo>
                  <a:pt x="51931" y="560600"/>
                </a:lnTo>
              </a:path>
            </a:pathLst>
          </a:custGeom>
          <a:noFill/>
          <a:ln w="34925"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5" name="Google Shape;525;p12"/>
          <p:cNvSpPr/>
          <p:nvPr/>
        </p:nvSpPr>
        <p:spPr>
          <a:xfrm>
            <a:off x="509997" y="3857414"/>
            <a:ext cx="4104456" cy="1346448"/>
          </a:xfrm>
          <a:prstGeom prst="roundRect">
            <a:avLst>
              <a:gd name="adj" fmla="val 16667"/>
            </a:avLst>
          </a:prstGeom>
          <a:solidFill>
            <a:srgbClr val="9AADC3"/>
          </a:solidFill>
          <a:ln w="15875" cap="flat" cmpd="sng">
            <a:solidFill>
              <a:srgbClr val="3D5459"/>
            </a:solidFill>
            <a:prstDash val="solid"/>
            <a:round/>
            <a:headEnd type="none" w="sm" len="sm"/>
            <a:tailEnd type="none" w="sm" len="sm"/>
          </a:ln>
        </p:spPr>
        <p:txBody>
          <a:bodyPr spcFirstLastPara="1" wrap="square" lIns="0" tIns="0" rIns="0" bIns="0" anchor="ctr" anchorCtr="0">
            <a:noAutofit/>
          </a:bodyPr>
          <a:lstStyle/>
          <a:p>
            <a:pPr marL="714375" marR="0" lvl="2" indent="-627063" algn="l" rtl="0">
              <a:lnSpc>
                <a:spcPct val="100000"/>
              </a:lnSpc>
              <a:spcBef>
                <a:spcPts val="0"/>
              </a:spcBef>
              <a:spcAft>
                <a:spcPts val="0"/>
              </a:spcAft>
              <a:buClr>
                <a:srgbClr val="000000"/>
              </a:buClr>
              <a:buSzPts val="2400"/>
              <a:buFont typeface="Arial"/>
              <a:buNone/>
            </a:pPr>
            <a:r>
              <a:rPr lang="es-ES" sz="2400" b="1" i="0" u="none" strike="noStrike" cap="none">
                <a:solidFill>
                  <a:schemeClr val="dk1"/>
                </a:solidFill>
                <a:latin typeface="Calibri"/>
                <a:ea typeface="Calibri"/>
                <a:cs typeface="Calibri"/>
                <a:sym typeface="Calibri"/>
              </a:rPr>
              <a:t>Hace que las cosas funcionen. </a:t>
            </a:r>
            <a:endParaRPr sz="1400" b="0" i="0" u="none" strike="noStrike" cap="none">
              <a:solidFill>
                <a:srgbClr val="000000"/>
              </a:solidFill>
              <a:latin typeface="Arial"/>
              <a:ea typeface="Arial"/>
              <a:cs typeface="Arial"/>
              <a:sym typeface="Arial"/>
            </a:endParaRPr>
          </a:p>
          <a:p>
            <a:pPr marL="714375" marR="0" lvl="2" indent="-627063" algn="l" rtl="0">
              <a:lnSpc>
                <a:spcPct val="100000"/>
              </a:lnSpc>
              <a:spcBef>
                <a:spcPts val="0"/>
              </a:spcBef>
              <a:spcAft>
                <a:spcPts val="0"/>
              </a:spcAft>
              <a:buClr>
                <a:srgbClr val="000000"/>
              </a:buClr>
              <a:buSzPts val="2400"/>
              <a:buFont typeface="Arial"/>
              <a:buNone/>
            </a:pPr>
            <a:r>
              <a:rPr lang="es-ES" sz="2400" b="1" i="0" u="none" strike="noStrike" cap="none">
                <a:solidFill>
                  <a:schemeClr val="dk1"/>
                </a:solidFill>
                <a:latin typeface="Calibri"/>
                <a:ea typeface="Calibri"/>
                <a:cs typeface="Calibri"/>
                <a:sym typeface="Calibri"/>
              </a:rPr>
              <a:t>Se aplican teorías, métodos y herramientas</a:t>
            </a:r>
            <a:r>
              <a:rPr lang="es-ES" sz="2000" b="0" i="0" u="none" strike="noStrike" cap="none">
                <a:solidFill>
                  <a:schemeClr val="lt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cxnSp>
        <p:nvCxnSpPr>
          <p:cNvPr id="526" name="Google Shape;526;p12"/>
          <p:cNvCxnSpPr/>
          <p:nvPr/>
        </p:nvCxnSpPr>
        <p:spPr>
          <a:xfrm flipH="1">
            <a:off x="2228850" y="2219702"/>
            <a:ext cx="333376" cy="1742698"/>
          </a:xfrm>
          <a:prstGeom prst="straightConnector1">
            <a:avLst/>
          </a:prstGeom>
          <a:noFill/>
          <a:ln w="19050" cap="flat" cmpd="sng">
            <a:solidFill>
              <a:schemeClr val="accent1"/>
            </a:solidFill>
            <a:prstDash val="solid"/>
            <a:round/>
            <a:headEnd type="none" w="sm" len="sm"/>
            <a:tailEnd type="stealth" w="med" len="med"/>
          </a:ln>
        </p:spPr>
      </p:cxnSp>
      <p:sp>
        <p:nvSpPr>
          <p:cNvPr id="527" name="Google Shape;527;p12"/>
          <p:cNvSpPr/>
          <p:nvPr/>
        </p:nvSpPr>
        <p:spPr>
          <a:xfrm>
            <a:off x="1147471" y="1859662"/>
            <a:ext cx="3240360" cy="360040"/>
          </a:xfrm>
          <a:prstGeom prst="rect">
            <a:avLst/>
          </a:prstGeom>
          <a:noFill/>
          <a:ln w="19050"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8" name="Google Shape;528;p12"/>
          <p:cNvSpPr/>
          <p:nvPr/>
        </p:nvSpPr>
        <p:spPr>
          <a:xfrm>
            <a:off x="5991724" y="3578721"/>
            <a:ext cx="5266019" cy="2088232"/>
          </a:xfrm>
          <a:prstGeom prst="roundRect">
            <a:avLst>
              <a:gd name="adj" fmla="val 16667"/>
            </a:avLst>
          </a:prstGeom>
          <a:solidFill>
            <a:srgbClr val="8B8B8B"/>
          </a:solidFill>
          <a:ln w="15875" cap="flat" cmpd="sng">
            <a:solidFill>
              <a:srgbClr val="3D5459"/>
            </a:solidFill>
            <a:prstDash val="solid"/>
            <a:round/>
            <a:headEnd type="none" w="sm" len="sm"/>
            <a:tailEnd type="none" w="sm" len="sm"/>
          </a:ln>
        </p:spPr>
        <p:txBody>
          <a:bodyPr spcFirstLastPara="1" wrap="square" lIns="0" tIns="0" rIns="36000" bIns="0" anchor="ctr" anchorCtr="0">
            <a:noAutofit/>
          </a:bodyPr>
          <a:lstStyle/>
          <a:p>
            <a:pPr marL="363538" marR="0" lvl="2"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Calibri"/>
                <a:ea typeface="Calibri"/>
                <a:cs typeface="Calibri"/>
                <a:sym typeface="Calibri"/>
              </a:rPr>
              <a:t>No sólo comprende los procesos técnicos del desarrollo de software, sino también se realizan actividades como la gestión de proyectos y el desarrollo de herramientas, métodos y teorías de apoyo a la producción de software</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13"/>
          <p:cNvSpPr txBox="1">
            <a:spLocks noGrp="1"/>
          </p:cNvSpPr>
          <p:nvPr>
            <p:ph type="title"/>
          </p:nvPr>
        </p:nvSpPr>
        <p:spPr>
          <a:xfrm>
            <a:off x="1101700" y="286601"/>
            <a:ext cx="10098900" cy="10563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¿Qué es la Ingeniería de software?</a:t>
            </a:r>
            <a:endParaRPr sz="4400" b="1"/>
          </a:p>
        </p:txBody>
      </p:sp>
      <p:sp>
        <p:nvSpPr>
          <p:cNvPr id="534" name="Google Shape;534;p13"/>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91440" lvl="0" indent="-203200" algn="l" rtl="0">
              <a:lnSpc>
                <a:spcPct val="90000"/>
              </a:lnSpc>
              <a:spcBef>
                <a:spcPts val="0"/>
              </a:spcBef>
              <a:spcAft>
                <a:spcPts val="0"/>
              </a:spcAft>
              <a:buSzPts val="3200"/>
              <a:buChar char=" "/>
            </a:pPr>
            <a:r>
              <a:rPr lang="es-ES" sz="3200"/>
              <a:t>La IEEE define a la Ingeniería de Software como: </a:t>
            </a:r>
            <a:endParaRPr/>
          </a:p>
          <a:p>
            <a:pPr marL="91440" lvl="0" indent="0" algn="l" rtl="0">
              <a:lnSpc>
                <a:spcPct val="90000"/>
              </a:lnSpc>
              <a:spcBef>
                <a:spcPts val="1400"/>
              </a:spcBef>
              <a:spcAft>
                <a:spcPts val="0"/>
              </a:spcAft>
              <a:buSzPts val="3200"/>
              <a:buNone/>
            </a:pPr>
            <a:endParaRPr sz="3200"/>
          </a:p>
          <a:p>
            <a:pPr marL="694944" lvl="2" indent="-342900" algn="l" rtl="0">
              <a:lnSpc>
                <a:spcPct val="90000"/>
              </a:lnSpc>
              <a:spcBef>
                <a:spcPts val="400"/>
              </a:spcBef>
              <a:spcAft>
                <a:spcPts val="0"/>
              </a:spcAft>
              <a:buSzPts val="2800"/>
              <a:buFont typeface="Calibri"/>
              <a:buAutoNum type="arabicPeriod"/>
            </a:pPr>
            <a:r>
              <a:rPr lang="es-ES" sz="2800"/>
              <a:t>El uso de métodos sistemáticos, disciplinados y cuantificables para el desarrollo, operación y mantenimiento de software</a:t>
            </a:r>
            <a:endParaRPr/>
          </a:p>
          <a:p>
            <a:pPr marL="694944" lvl="2" indent="-342900" algn="l" rtl="0">
              <a:lnSpc>
                <a:spcPct val="90000"/>
              </a:lnSpc>
              <a:spcBef>
                <a:spcPts val="600"/>
              </a:spcBef>
              <a:spcAft>
                <a:spcPts val="0"/>
              </a:spcAft>
              <a:buSzPts val="2800"/>
              <a:buFont typeface="Calibri"/>
              <a:buAutoNum type="arabicPeriod"/>
            </a:pPr>
            <a:r>
              <a:rPr lang="es-ES" sz="2800"/>
              <a:t>El estudio de técnicas relacionadas con 1</a:t>
            </a:r>
            <a:endParaRPr/>
          </a:p>
          <a:p>
            <a:pPr marL="91440" lvl="0" indent="0" algn="l" rtl="0">
              <a:lnSpc>
                <a:spcPct val="90000"/>
              </a:lnSpc>
              <a:spcBef>
                <a:spcPts val="1600"/>
              </a:spcBef>
              <a:spcAft>
                <a:spcPts val="0"/>
              </a:spcAft>
              <a:buSzPts val="2800"/>
              <a:buNone/>
            </a:pPr>
            <a:endParaRPr sz="2800"/>
          </a:p>
        </p:txBody>
      </p:sp>
      <p:sp>
        <p:nvSpPr>
          <p:cNvPr id="535" name="Google Shape;535;p13"/>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21</a:t>
            </a:fld>
            <a:endParaRPr/>
          </a:p>
        </p:txBody>
      </p:sp>
    </p:spTree>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14"/>
          <p:cNvSpPr txBox="1">
            <a:spLocks noGrp="1"/>
          </p:cNvSpPr>
          <p:nvPr>
            <p:ph type="title"/>
          </p:nvPr>
        </p:nvSpPr>
        <p:spPr>
          <a:xfrm>
            <a:off x="1101700" y="286601"/>
            <a:ext cx="10098900" cy="9684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¿Qué es la Ingeniería de software?</a:t>
            </a:r>
            <a:endParaRPr sz="4400" b="1"/>
          </a:p>
        </p:txBody>
      </p:sp>
      <p:sp>
        <p:nvSpPr>
          <p:cNvPr id="541" name="Google Shape;541;p14"/>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91440" lvl="0" indent="-152400" algn="l" rtl="0">
              <a:lnSpc>
                <a:spcPct val="90000"/>
              </a:lnSpc>
              <a:spcBef>
                <a:spcPts val="0"/>
              </a:spcBef>
              <a:spcAft>
                <a:spcPts val="0"/>
              </a:spcAft>
              <a:buSzPts val="2400"/>
              <a:buChar char=" "/>
            </a:pPr>
            <a:r>
              <a:rPr lang="es-ES" sz="2400"/>
              <a:t>Usa métodos sistemáticos cuantificables </a:t>
            </a:r>
            <a:endParaRPr/>
          </a:p>
          <a:p>
            <a:pPr marL="91440" lvl="0" indent="0" algn="l" rtl="0">
              <a:lnSpc>
                <a:spcPct val="90000"/>
              </a:lnSpc>
              <a:spcBef>
                <a:spcPts val="1400"/>
              </a:spcBef>
              <a:spcAft>
                <a:spcPts val="0"/>
              </a:spcAft>
              <a:buSzPts val="2000"/>
              <a:buNone/>
            </a:pPr>
            <a:endParaRPr/>
          </a:p>
          <a:p>
            <a:pPr marL="91440" lvl="0" indent="0" algn="l" rtl="0">
              <a:lnSpc>
                <a:spcPct val="90000"/>
              </a:lnSpc>
              <a:spcBef>
                <a:spcPts val="1400"/>
              </a:spcBef>
              <a:spcAft>
                <a:spcPts val="0"/>
              </a:spcAft>
              <a:buSzPts val="2000"/>
              <a:buNone/>
            </a:pPr>
            <a:endParaRPr/>
          </a:p>
          <a:p>
            <a:pPr marL="91440" lvl="0" indent="-152400" algn="l" rtl="0">
              <a:lnSpc>
                <a:spcPct val="90000"/>
              </a:lnSpc>
              <a:spcBef>
                <a:spcPts val="1400"/>
              </a:spcBef>
              <a:spcAft>
                <a:spcPts val="0"/>
              </a:spcAft>
              <a:buSzPts val="2400"/>
              <a:buChar char=" "/>
            </a:pPr>
            <a:r>
              <a:rPr lang="es-ES" sz="2400"/>
              <a:t>Dentro de tiempos y costos estimados</a:t>
            </a:r>
            <a:r>
              <a:rPr lang="es-ES"/>
              <a:t> </a:t>
            </a:r>
            <a:endParaRPr/>
          </a:p>
          <a:p>
            <a:pPr marL="91440" lvl="0" indent="0" algn="l" rtl="0">
              <a:lnSpc>
                <a:spcPct val="90000"/>
              </a:lnSpc>
              <a:spcBef>
                <a:spcPts val="1400"/>
              </a:spcBef>
              <a:spcAft>
                <a:spcPts val="0"/>
              </a:spcAft>
              <a:buSzPts val="2000"/>
              <a:buNone/>
            </a:pPr>
            <a:endParaRPr/>
          </a:p>
          <a:p>
            <a:pPr marL="91440" lvl="0" indent="0" algn="l" rtl="0">
              <a:lnSpc>
                <a:spcPct val="90000"/>
              </a:lnSpc>
              <a:spcBef>
                <a:spcPts val="1400"/>
              </a:spcBef>
              <a:spcAft>
                <a:spcPts val="0"/>
              </a:spcAft>
              <a:buSzPts val="2000"/>
              <a:buNone/>
            </a:pPr>
            <a:endParaRPr/>
          </a:p>
          <a:p>
            <a:pPr marL="91440" lvl="0" indent="-152400" algn="l" rtl="0">
              <a:lnSpc>
                <a:spcPct val="90000"/>
              </a:lnSpc>
              <a:spcBef>
                <a:spcPts val="1400"/>
              </a:spcBef>
              <a:spcAft>
                <a:spcPts val="0"/>
              </a:spcAft>
              <a:buSzPts val="2400"/>
              <a:buChar char=" "/>
            </a:pPr>
            <a:r>
              <a:rPr lang="es-ES" sz="2400"/>
              <a:t>Para el “Desarrollo, operación y mantenimiento” </a:t>
            </a:r>
            <a:endParaRPr/>
          </a:p>
          <a:p>
            <a:pPr marL="91440" lvl="0" indent="0" algn="l" rtl="0">
              <a:lnSpc>
                <a:spcPct val="90000"/>
              </a:lnSpc>
              <a:spcBef>
                <a:spcPts val="1400"/>
              </a:spcBef>
              <a:spcAft>
                <a:spcPts val="0"/>
              </a:spcAft>
              <a:buSzPts val="2000"/>
              <a:buNone/>
            </a:pPr>
            <a:endParaRPr/>
          </a:p>
        </p:txBody>
      </p:sp>
      <p:sp>
        <p:nvSpPr>
          <p:cNvPr id="542" name="Google Shape;542;p1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22</a:t>
            </a:fld>
            <a:endParaRPr/>
          </a:p>
        </p:txBody>
      </p:sp>
      <p:sp>
        <p:nvSpPr>
          <p:cNvPr id="543" name="Google Shape;543;p14"/>
          <p:cNvSpPr txBox="1">
            <a:spLocks noGrp="1"/>
          </p:cNvSpPr>
          <p:nvPr>
            <p:ph type="body" idx="4294967295"/>
          </p:nvPr>
        </p:nvSpPr>
        <p:spPr>
          <a:xfrm>
            <a:off x="6151150" y="2528888"/>
            <a:ext cx="4683125" cy="2016125"/>
          </a:xfrm>
          <a:prstGeom prst="rect">
            <a:avLst/>
          </a:prstGeom>
          <a:solidFill>
            <a:srgbClr val="597B1C"/>
          </a:solidFill>
          <a:ln>
            <a:noFill/>
          </a:ln>
        </p:spPr>
        <p:txBody>
          <a:bodyPr spcFirstLastPara="1" wrap="square" lIns="0" tIns="45700" rIns="0" bIns="45700" anchor="ctr" anchorCtr="0">
            <a:normAutofit/>
          </a:bodyPr>
          <a:lstStyle/>
          <a:p>
            <a:pPr marL="91440" lvl="0" indent="-127000" algn="l" rtl="0">
              <a:lnSpc>
                <a:spcPct val="90000"/>
              </a:lnSpc>
              <a:spcBef>
                <a:spcPts val="0"/>
              </a:spcBef>
              <a:spcAft>
                <a:spcPts val="0"/>
              </a:spcAft>
              <a:buSzPts val="2000"/>
              <a:buChar char=" "/>
            </a:pPr>
            <a:r>
              <a:rPr lang="es-ES" sz="2000">
                <a:solidFill>
                  <a:schemeClr val="dk1"/>
                </a:solidFill>
                <a:latin typeface="Calibri"/>
                <a:ea typeface="Calibri"/>
                <a:cs typeface="Calibri"/>
                <a:sym typeface="Calibri"/>
              </a:rPr>
              <a:t>Un Ingeniero de Software debe cumplir contratos en tiempo y costos como es normal en obras de Ingeniería. Ello presupone la capacidad de medir, estimar, planificar y administrar proyectos.</a:t>
            </a:r>
            <a:endParaRPr/>
          </a:p>
        </p:txBody>
      </p:sp>
      <p:sp>
        <p:nvSpPr>
          <p:cNvPr id="544" name="Google Shape;544;p14"/>
          <p:cNvSpPr/>
          <p:nvPr/>
        </p:nvSpPr>
        <p:spPr>
          <a:xfrm>
            <a:off x="6464268" y="909589"/>
            <a:ext cx="5256584" cy="1872208"/>
          </a:xfrm>
          <a:prstGeom prst="rect">
            <a:avLst/>
          </a:prstGeom>
          <a:solidFill>
            <a:srgbClr val="BFBFBF"/>
          </a:solidFill>
          <a:ln>
            <a:noFill/>
          </a:ln>
        </p:spPr>
        <p:txBody>
          <a:bodyPr spcFirstLastPara="1" wrap="square" lIns="91425" tIns="45700" rIns="91425" bIns="45700" anchor="ctr" anchorCtr="0">
            <a:noAutofit/>
          </a:bodyPr>
          <a:lstStyle/>
          <a:p>
            <a:pPr marL="0" marR="0" lvl="1" indent="0" algn="just"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Calibri"/>
                <a:ea typeface="Calibri"/>
                <a:cs typeface="Calibri"/>
                <a:sym typeface="Calibri"/>
              </a:rPr>
              <a:t>La cuantificación rigurosa de recursos, procesos y productos es una precondición para optimizar productividad y calidad. La “metrificación” y el control estadístico de procesos son claves en Ingeniería de Software.</a:t>
            </a:r>
            <a:endParaRPr sz="1400" b="0" i="0" u="none" strike="noStrike" cap="none">
              <a:solidFill>
                <a:srgbClr val="000000"/>
              </a:solidFill>
              <a:latin typeface="Arial"/>
              <a:ea typeface="Arial"/>
              <a:cs typeface="Arial"/>
              <a:sym typeface="Arial"/>
            </a:endParaRPr>
          </a:p>
        </p:txBody>
      </p:sp>
      <p:sp>
        <p:nvSpPr>
          <p:cNvPr id="545" name="Google Shape;545;p14"/>
          <p:cNvSpPr txBox="1"/>
          <p:nvPr/>
        </p:nvSpPr>
        <p:spPr>
          <a:xfrm>
            <a:off x="5364733" y="4580264"/>
            <a:ext cx="5400527" cy="1584176"/>
          </a:xfrm>
          <a:prstGeom prst="rect">
            <a:avLst/>
          </a:prstGeom>
          <a:solidFill>
            <a:srgbClr val="4C72AA"/>
          </a:solidFill>
          <a:ln>
            <a:noFill/>
          </a:ln>
        </p:spPr>
        <p:txBody>
          <a:bodyPr spcFirstLastPara="1" wrap="square" lIns="91425" tIns="45700" rIns="91425" bIns="45700" anchor="ctr" anchorCtr="0">
            <a:noAutofit/>
          </a:bodyPr>
          <a:lstStyle/>
          <a:p>
            <a:pPr marL="68580" marR="0" lvl="0" indent="-127000" algn="l" rtl="0">
              <a:lnSpc>
                <a:spcPct val="85000"/>
              </a:lnSpc>
              <a:spcBef>
                <a:spcPts val="0"/>
              </a:spcBef>
              <a:spcAft>
                <a:spcPts val="0"/>
              </a:spcAft>
              <a:buClr>
                <a:srgbClr val="C00000"/>
              </a:buClr>
              <a:buSzPts val="2000"/>
              <a:buFont typeface="Arial"/>
              <a:buChar char="»"/>
            </a:pPr>
            <a:r>
              <a:rPr lang="es-ES" sz="2000" b="0" i="0" u="none" strike="noStrike" cap="none">
                <a:solidFill>
                  <a:schemeClr val="dk1"/>
                </a:solidFill>
                <a:latin typeface="Calibri"/>
                <a:ea typeface="Calibri"/>
                <a:cs typeface="Calibri"/>
                <a:sym typeface="Calibri"/>
              </a:rPr>
              <a:t>La Ingeniería de Software se ocupa de todo el ciclo de vida</a:t>
            </a:r>
            <a:r>
              <a:rPr lang="es-ES" sz="2000" b="0" i="0" u="none" strike="noStrike" cap="none">
                <a:solidFill>
                  <a:schemeClr val="lt1"/>
                </a:solidFill>
                <a:latin typeface="Calibri"/>
                <a:ea typeface="Calibri"/>
                <a:cs typeface="Calibri"/>
                <a:sym typeface="Calibri"/>
              </a:rPr>
              <a:t> </a:t>
            </a:r>
            <a:r>
              <a:rPr lang="es-ES" sz="2000" b="0" i="0" u="none" strike="noStrike" cap="none">
                <a:solidFill>
                  <a:schemeClr val="dk1"/>
                </a:solidFill>
                <a:latin typeface="Calibri"/>
                <a:ea typeface="Calibri"/>
                <a:cs typeface="Calibri"/>
                <a:sym typeface="Calibri"/>
              </a:rPr>
              <a:t>de un producto, desde su etapa inicial de planificación y análisis de requerimientos hasta la estrategia para determinar cuándo y cómo debe ser retirado de servicio.</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4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4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4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4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4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41">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44"/>
                                        </p:tgtEl>
                                        <p:attrNameLst>
                                          <p:attrName>style.visibility</p:attrName>
                                        </p:attrNameLst>
                                      </p:cBhvr>
                                      <p:to>
                                        <p:strVal val="visible"/>
                                      </p:to>
                                    </p:set>
                                    <p:animEffect transition="in" filter="fade">
                                      <p:cBhvr>
                                        <p:cTn id="39" dur="2000"/>
                                        <p:tgtEl>
                                          <p:spTgt spid="54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543">
                                            <p:txEl>
                                              <p:pRg st="0" end="0"/>
                                            </p:txEl>
                                          </p:spTgt>
                                        </p:tgtEl>
                                        <p:attrNameLst>
                                          <p:attrName>style.visibility</p:attrName>
                                        </p:attrNameLst>
                                      </p:cBhvr>
                                      <p:to>
                                        <p:strVal val="visible"/>
                                      </p:to>
                                    </p:set>
                                    <p:animEffect transition="in" filter="fade">
                                      <p:cBhvr>
                                        <p:cTn id="44" dur="500"/>
                                        <p:tgtEl>
                                          <p:spTgt spid="543">
                                            <p:txEl>
                                              <p:pRg st="0" end="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45"/>
                                        </p:tgtEl>
                                        <p:attrNameLst>
                                          <p:attrName>style.visibility</p:attrName>
                                        </p:attrNameLst>
                                      </p:cBhvr>
                                      <p:to>
                                        <p:strVal val="visible"/>
                                      </p:to>
                                    </p:set>
                                    <p:animEffect transition="in" filter="fade">
                                      <p:cBhvr>
                                        <p:cTn id="49" dur="1000"/>
                                        <p:tgtEl>
                                          <p:spTgt spid="545"/>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54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1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Participantes en el Desarrollo del Software</a:t>
            </a:r>
            <a:endParaRPr/>
          </a:p>
        </p:txBody>
      </p:sp>
      <p:sp>
        <p:nvSpPr>
          <p:cNvPr id="551" name="Google Shape;551;p1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23</a:t>
            </a:fld>
            <a:endParaRPr/>
          </a:p>
        </p:txBody>
      </p:sp>
      <p:pic>
        <p:nvPicPr>
          <p:cNvPr id="552" name="Google Shape;552;p15"/>
          <p:cNvPicPr preferRelativeResize="0"/>
          <p:nvPr/>
        </p:nvPicPr>
        <p:blipFill rotWithShape="1">
          <a:blip r:embed="rId3">
            <a:alphaModFix/>
          </a:blip>
          <a:srcRect/>
          <a:stretch/>
        </p:blipFill>
        <p:spPr>
          <a:xfrm>
            <a:off x="1260786" y="1821673"/>
            <a:ext cx="5140014" cy="4320709"/>
          </a:xfrm>
          <a:prstGeom prst="rect">
            <a:avLst/>
          </a:prstGeom>
          <a:noFill/>
          <a:ln>
            <a:noFill/>
          </a:ln>
        </p:spPr>
      </p:pic>
      <p:sp>
        <p:nvSpPr>
          <p:cNvPr id="553" name="Google Shape;553;p15"/>
          <p:cNvSpPr txBox="1"/>
          <p:nvPr/>
        </p:nvSpPr>
        <p:spPr>
          <a:xfrm>
            <a:off x="6120606" y="2551837"/>
            <a:ext cx="5137137" cy="1754326"/>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1800"/>
              <a:buFont typeface="Noto Sans Symbols"/>
              <a:buChar char="❑"/>
            </a:pPr>
            <a:r>
              <a:rPr lang="es-ES" sz="1800" b="0" i="0" u="none" strike="noStrike" cap="none">
                <a:solidFill>
                  <a:srgbClr val="000000"/>
                </a:solidFill>
                <a:latin typeface="Calibri"/>
                <a:ea typeface="Calibri"/>
                <a:cs typeface="Calibri"/>
                <a:sym typeface="Calibri"/>
              </a:rPr>
              <a:t>Gerentes ejecutivos (dueños del producto)</a:t>
            </a:r>
            <a:endParaRPr sz="1400" b="0" i="0" u="none" strike="noStrike" cap="none">
              <a:solidFill>
                <a:srgbClr val="000000"/>
              </a:solidFill>
              <a:latin typeface="Arial"/>
              <a:ea typeface="Arial"/>
              <a:cs typeface="Arial"/>
              <a:sym typeface="Arial"/>
            </a:endParaRPr>
          </a:p>
          <a:p>
            <a:pPr marL="285750" marR="0" lvl="3" indent="-285750" algn="l" rtl="0">
              <a:lnSpc>
                <a:spcPct val="100000"/>
              </a:lnSpc>
              <a:spcBef>
                <a:spcPts val="0"/>
              </a:spcBef>
              <a:spcAft>
                <a:spcPts val="0"/>
              </a:spcAft>
              <a:buClr>
                <a:srgbClr val="000000"/>
              </a:buClr>
              <a:buSzPts val="1800"/>
              <a:buFont typeface="Noto Sans Symbols"/>
              <a:buChar char="❑"/>
            </a:pPr>
            <a:r>
              <a:rPr lang="es-ES" sz="1800" b="0" i="0" u="none" strike="noStrike" cap="none">
                <a:solidFill>
                  <a:srgbClr val="000000"/>
                </a:solidFill>
                <a:latin typeface="Calibri"/>
                <a:ea typeface="Calibri"/>
                <a:cs typeface="Calibri"/>
                <a:sym typeface="Calibri"/>
              </a:rPr>
              <a:t>Gerente de proyecto (líder de equipo</a:t>
            </a:r>
            <a:endParaRPr sz="1400" b="0" i="0" u="none" strike="noStrike" cap="none">
              <a:solidFill>
                <a:srgbClr val="000000"/>
              </a:solidFill>
              <a:latin typeface="Arial"/>
              <a:ea typeface="Arial"/>
              <a:cs typeface="Arial"/>
              <a:sym typeface="Arial"/>
            </a:endParaRPr>
          </a:p>
          <a:p>
            <a:pPr marL="285750" marR="0" lvl="3" indent="-285750" algn="l" rtl="0">
              <a:lnSpc>
                <a:spcPct val="100000"/>
              </a:lnSpc>
              <a:spcBef>
                <a:spcPts val="0"/>
              </a:spcBef>
              <a:spcAft>
                <a:spcPts val="0"/>
              </a:spcAft>
              <a:buClr>
                <a:srgbClr val="000000"/>
              </a:buClr>
              <a:buSzPts val="1800"/>
              <a:buFont typeface="Noto Sans Symbols"/>
              <a:buChar char="❑"/>
            </a:pPr>
            <a:r>
              <a:rPr lang="es-ES" sz="1800" b="0" i="0" u="none" strike="noStrike" cap="none">
                <a:solidFill>
                  <a:srgbClr val="000000"/>
                </a:solidFill>
                <a:latin typeface="Calibri"/>
                <a:ea typeface="Calibri"/>
                <a:cs typeface="Calibri"/>
                <a:sym typeface="Calibri"/>
              </a:rPr>
              <a:t>Profesionales especializados		</a:t>
            </a:r>
            <a:endParaRPr sz="1400" b="0" i="0" u="none" strike="noStrike" cap="none">
              <a:solidFill>
                <a:srgbClr val="000000"/>
              </a:solidFill>
              <a:latin typeface="Arial"/>
              <a:ea typeface="Arial"/>
              <a:cs typeface="Arial"/>
              <a:sym typeface="Arial"/>
            </a:endParaRPr>
          </a:p>
          <a:p>
            <a:pPr marL="285750" marR="0" lvl="3" indent="-285750" algn="l" rtl="0">
              <a:lnSpc>
                <a:spcPct val="100000"/>
              </a:lnSpc>
              <a:spcBef>
                <a:spcPts val="0"/>
              </a:spcBef>
              <a:spcAft>
                <a:spcPts val="0"/>
              </a:spcAft>
              <a:buClr>
                <a:srgbClr val="000000"/>
              </a:buClr>
              <a:buSzPts val="1800"/>
              <a:buFont typeface="Noto Sans Symbols"/>
              <a:buChar char="❑"/>
            </a:pPr>
            <a:r>
              <a:rPr lang="es-ES" sz="1800" b="0" i="0" u="none" strike="noStrike" cap="none">
                <a:solidFill>
                  <a:srgbClr val="000000"/>
                </a:solidFill>
                <a:latin typeface="Calibri"/>
                <a:ea typeface="Calibri"/>
                <a:cs typeface="Calibri"/>
                <a:sym typeface="Calibri"/>
              </a:rPr>
              <a:t>Clientes</a:t>
            </a:r>
            <a:endParaRPr sz="1400" b="0" i="0" u="none" strike="noStrike" cap="none">
              <a:solidFill>
                <a:srgbClr val="000000"/>
              </a:solidFill>
              <a:latin typeface="Arial"/>
              <a:ea typeface="Arial"/>
              <a:cs typeface="Arial"/>
              <a:sym typeface="Arial"/>
            </a:endParaRPr>
          </a:p>
          <a:p>
            <a:pPr marL="285750" marR="0" lvl="3" indent="-285750" algn="l" rtl="0">
              <a:lnSpc>
                <a:spcPct val="100000"/>
              </a:lnSpc>
              <a:spcBef>
                <a:spcPts val="0"/>
              </a:spcBef>
              <a:spcAft>
                <a:spcPts val="0"/>
              </a:spcAft>
              <a:buClr>
                <a:srgbClr val="000000"/>
              </a:buClr>
              <a:buSzPts val="1800"/>
              <a:buFont typeface="Noto Sans Symbols"/>
              <a:buChar char="❑"/>
            </a:pPr>
            <a:r>
              <a:rPr lang="es-ES" sz="1800" b="0" i="0" u="none" strike="noStrike" cap="none">
                <a:solidFill>
                  <a:srgbClr val="000000"/>
                </a:solidFill>
                <a:latin typeface="Calibri"/>
                <a:ea typeface="Calibri"/>
                <a:cs typeface="Calibri"/>
                <a:sym typeface="Calibri"/>
              </a:rPr>
              <a:t>Usuarios finales </a:t>
            </a:r>
            <a:endParaRPr sz="1400" b="0" i="0" u="none" strike="noStrike" cap="none">
              <a:solidFill>
                <a:srgbClr val="000000"/>
              </a:solidFill>
              <a:latin typeface="Arial"/>
              <a:ea typeface="Arial"/>
              <a:cs typeface="Arial"/>
              <a:sym typeface="Arial"/>
            </a:endParaRPr>
          </a:p>
          <a:p>
            <a:pPr marL="285750" marR="0" lvl="0" indent="-171450" algn="l" rtl="0">
              <a:lnSpc>
                <a:spcPct val="100000"/>
              </a:lnSpc>
              <a:spcBef>
                <a:spcPts val="0"/>
              </a:spcBef>
              <a:spcAft>
                <a:spcPts val="0"/>
              </a:spcAft>
              <a:buClr>
                <a:srgbClr val="000000"/>
              </a:buClr>
              <a:buSzPts val="1800"/>
              <a:buFont typeface="Noto Sans Symbols"/>
              <a:buNone/>
            </a:pPr>
            <a:endParaRPr sz="1800" b="0" i="0" u="none" strike="noStrike" cap="none">
              <a:solidFill>
                <a:srgbClr val="000000"/>
              </a:solidFill>
              <a:latin typeface="Calibri"/>
              <a:ea typeface="Calibri"/>
              <a:cs typeface="Calibri"/>
              <a:sym typeface="Calibri"/>
            </a:endParaRPr>
          </a:p>
        </p:txBody>
      </p:sp>
      <p:sp>
        <p:nvSpPr>
          <p:cNvPr id="554" name="Google Shape;554;p15"/>
          <p:cNvSpPr/>
          <p:nvPr/>
        </p:nvSpPr>
        <p:spPr>
          <a:xfrm>
            <a:off x="10263023" y="2919481"/>
            <a:ext cx="132522" cy="509519"/>
          </a:xfrm>
          <a:prstGeom prst="rightBracket">
            <a:avLst>
              <a:gd name="adj" fmla="val 8333"/>
            </a:avLst>
          </a:prstGeom>
          <a:noFill/>
          <a:ln w="19050" cap="flat" cmpd="sng">
            <a:solidFill>
              <a:srgbClr val="8B11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555" name="Google Shape;555;p15"/>
          <p:cNvSpPr txBox="1"/>
          <p:nvPr/>
        </p:nvSpPr>
        <p:spPr>
          <a:xfrm>
            <a:off x="10599082" y="3035740"/>
            <a:ext cx="928459"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rgbClr val="000000"/>
                </a:solidFill>
                <a:latin typeface="Calibri"/>
                <a:ea typeface="Calibri"/>
                <a:cs typeface="Calibri"/>
                <a:sym typeface="Calibri"/>
              </a:rPr>
              <a:t>equipo</a:t>
            </a:r>
            <a:endParaRPr sz="2000" b="1" i="0" u="none" strike="noStrike" cap="none">
              <a:solidFill>
                <a:srgbClr val="000000"/>
              </a:solidFill>
              <a:latin typeface="Calibri"/>
              <a:ea typeface="Calibri"/>
              <a:cs typeface="Calibri"/>
              <a:sym typeface="Calibri"/>
            </a:endParaRPr>
          </a:p>
        </p:txBody>
      </p:sp>
      <p:sp>
        <p:nvSpPr>
          <p:cNvPr id="556" name="Google Shape;556;p15"/>
          <p:cNvSpPr txBox="1"/>
          <p:nvPr/>
        </p:nvSpPr>
        <p:spPr>
          <a:xfrm>
            <a:off x="5679537" y="6467538"/>
            <a:ext cx="164500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s-ES" sz="1200" b="0" i="0" u="none" strike="noStrike" cap="none">
                <a:solidFill>
                  <a:srgbClr val="BFBFBF"/>
                </a:solidFill>
                <a:latin typeface="Calibri"/>
                <a:ea typeface="Calibri"/>
                <a:cs typeface="Calibri"/>
                <a:sym typeface="Calibri"/>
              </a:rPr>
              <a:t>Pressman .2021 Cap 24</a:t>
            </a:r>
            <a:endParaRPr sz="1200" b="0" i="0" u="none" strike="noStrike" cap="none">
              <a:solidFill>
                <a:srgbClr val="BFBFBF"/>
              </a:solidFill>
              <a:latin typeface="Calibri"/>
              <a:ea typeface="Calibri"/>
              <a:cs typeface="Calibri"/>
              <a:sym typeface="Calibri"/>
            </a:endParaRPr>
          </a:p>
        </p:txBody>
      </p:sp>
    </p:spTree>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16"/>
          <p:cNvSpPr txBox="1">
            <a:spLocks noGrp="1"/>
          </p:cNvSpPr>
          <p:nvPr>
            <p:ph type="title"/>
          </p:nvPr>
        </p:nvSpPr>
        <p:spPr>
          <a:xfrm>
            <a:off x="648000" y="188650"/>
            <a:ext cx="8824200" cy="9933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Un poco de historia sobre la IS</a:t>
            </a:r>
            <a:endParaRPr sz="4400" b="1"/>
          </a:p>
        </p:txBody>
      </p:sp>
      <p:sp>
        <p:nvSpPr>
          <p:cNvPr id="562" name="Google Shape;562;p16"/>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24</a:t>
            </a:fld>
            <a:endParaRPr/>
          </a:p>
        </p:txBody>
      </p:sp>
      <p:sp>
        <p:nvSpPr>
          <p:cNvPr id="563" name="Google Shape;563;p16"/>
          <p:cNvSpPr txBox="1">
            <a:spLocks noGrp="1"/>
          </p:cNvSpPr>
          <p:nvPr>
            <p:ph type="body" idx="4294967295"/>
          </p:nvPr>
        </p:nvSpPr>
        <p:spPr>
          <a:xfrm>
            <a:off x="1009650" y="1830388"/>
            <a:ext cx="9832975" cy="4479925"/>
          </a:xfrm>
          <a:prstGeom prst="rect">
            <a:avLst/>
          </a:prstGeom>
          <a:noFill/>
          <a:ln>
            <a:noFill/>
          </a:ln>
        </p:spPr>
        <p:txBody>
          <a:bodyPr spcFirstLastPara="1" wrap="square" lIns="0" tIns="45700" rIns="0" bIns="45700" anchor="t" anchorCtr="0">
            <a:noAutofit/>
          </a:bodyPr>
          <a:lstStyle/>
          <a:p>
            <a:pPr marL="384048" lvl="1" indent="-55879" algn="l" rtl="0">
              <a:lnSpc>
                <a:spcPct val="90000"/>
              </a:lnSpc>
              <a:spcBef>
                <a:spcPts val="0"/>
              </a:spcBef>
              <a:spcAft>
                <a:spcPts val="0"/>
              </a:spcAft>
              <a:buSzPts val="2000"/>
              <a:buNone/>
            </a:pPr>
            <a:endParaRPr sz="2000"/>
          </a:p>
          <a:p>
            <a:pPr marL="91440" lvl="0" indent="-127000" algn="just" rtl="0">
              <a:lnSpc>
                <a:spcPct val="90000"/>
              </a:lnSpc>
              <a:spcBef>
                <a:spcPts val="1600"/>
              </a:spcBef>
              <a:spcAft>
                <a:spcPts val="0"/>
              </a:spcAft>
              <a:buSzPts val="2000"/>
              <a:buChar char=" "/>
            </a:pPr>
            <a:r>
              <a:rPr lang="es-ES" sz="2000"/>
              <a:t>La Organización del Tratado del Atlántico Norte (OTAN) organizó un par de conferencias que tuvieron carácter fundacional para la </a:t>
            </a:r>
            <a:r>
              <a:rPr lang="es-ES" sz="2000" b="1" i="1"/>
              <a:t>Ingeniería de Software </a:t>
            </a:r>
            <a:r>
              <a:rPr lang="es-ES" sz="2000"/>
              <a:t>(Garmish 1968 y Roma 1969).</a:t>
            </a:r>
            <a:endParaRPr/>
          </a:p>
          <a:p>
            <a:pPr marL="91440" lvl="0" indent="0" algn="l" rtl="0">
              <a:lnSpc>
                <a:spcPct val="90000"/>
              </a:lnSpc>
              <a:spcBef>
                <a:spcPts val="1400"/>
              </a:spcBef>
              <a:spcAft>
                <a:spcPts val="0"/>
              </a:spcAft>
              <a:buSzPts val="2000"/>
              <a:buNone/>
            </a:pPr>
            <a:endParaRPr sz="2000"/>
          </a:p>
          <a:p>
            <a:pPr marL="749808" lvl="3" indent="-182880" algn="l" rtl="0">
              <a:lnSpc>
                <a:spcPct val="90000"/>
              </a:lnSpc>
              <a:spcBef>
                <a:spcPts val="400"/>
              </a:spcBef>
              <a:spcAft>
                <a:spcPts val="0"/>
              </a:spcAft>
              <a:buSzPts val="1800"/>
              <a:buChar char="◦"/>
            </a:pPr>
            <a:r>
              <a:rPr lang="es-ES" sz="1800" b="1"/>
              <a:t>       Propósito : </a:t>
            </a:r>
            <a:endParaRPr/>
          </a:p>
          <a:p>
            <a:pPr marL="749808" lvl="3" indent="-68580" algn="l" rtl="0">
              <a:lnSpc>
                <a:spcPct val="90000"/>
              </a:lnSpc>
              <a:spcBef>
                <a:spcPts val="600"/>
              </a:spcBef>
              <a:spcAft>
                <a:spcPts val="0"/>
              </a:spcAft>
              <a:buSzPts val="1800"/>
              <a:buNone/>
            </a:pPr>
            <a:endParaRPr sz="1800" b="1"/>
          </a:p>
          <a:p>
            <a:pPr marL="1699999" lvl="8" indent="-228595" algn="l" rtl="0">
              <a:lnSpc>
                <a:spcPct val="90000"/>
              </a:lnSpc>
              <a:spcBef>
                <a:spcPts val="600"/>
              </a:spcBef>
              <a:spcAft>
                <a:spcPts val="0"/>
              </a:spcAft>
              <a:buSzPts val="1800"/>
              <a:buFont typeface="Noto Sans Symbols"/>
              <a:buChar char="❑"/>
            </a:pPr>
            <a:r>
              <a:rPr lang="es-ES" sz="1800"/>
              <a:t>identificar la raíz de los problemas de la industria del softwate</a:t>
            </a:r>
            <a:endParaRPr sz="1800"/>
          </a:p>
          <a:p>
            <a:pPr marL="1699999" lvl="8" indent="-228595" algn="l" rtl="0">
              <a:lnSpc>
                <a:spcPct val="90000"/>
              </a:lnSpc>
              <a:spcBef>
                <a:spcPts val="600"/>
              </a:spcBef>
              <a:spcAft>
                <a:spcPts val="0"/>
              </a:spcAft>
              <a:buSzPts val="1800"/>
              <a:buFont typeface="Noto Sans Symbols"/>
              <a:buChar char="❑"/>
            </a:pPr>
            <a:r>
              <a:rPr lang="es-ES" sz="1800"/>
              <a:t>Sentar </a:t>
            </a:r>
            <a:r>
              <a:rPr lang="es-ES" sz="2000"/>
              <a:t>las bases de procesos sistemáticos, repetibles y confiables. </a:t>
            </a:r>
            <a:endParaRPr/>
          </a:p>
          <a:p>
            <a:pPr marL="1699999" lvl="8" indent="-101595" algn="l" rtl="0">
              <a:lnSpc>
                <a:spcPct val="90000"/>
              </a:lnSpc>
              <a:spcBef>
                <a:spcPts val="600"/>
              </a:spcBef>
              <a:spcAft>
                <a:spcPts val="0"/>
              </a:spcAft>
              <a:buSzPts val="2000"/>
              <a:buFont typeface="Noto Sans Symbols"/>
              <a:buNone/>
            </a:pPr>
            <a:endParaRPr sz="2000"/>
          </a:p>
          <a:p>
            <a:pPr marL="1178550" lvl="8" indent="0" algn="l" rtl="0">
              <a:lnSpc>
                <a:spcPct val="90000"/>
              </a:lnSpc>
              <a:spcBef>
                <a:spcPts val="600"/>
              </a:spcBef>
              <a:spcAft>
                <a:spcPts val="0"/>
              </a:spcAft>
              <a:buSzPts val="2000"/>
              <a:buNone/>
            </a:pPr>
            <a:r>
              <a:rPr lang="es-ES" sz="2000">
                <a:solidFill>
                  <a:schemeClr val="dk1"/>
                </a:solidFill>
              </a:rPr>
              <a:t>Se comenzó a utilizar la expresión </a:t>
            </a:r>
            <a:r>
              <a:rPr lang="es-ES" sz="2800" b="1">
                <a:solidFill>
                  <a:srgbClr val="FFFFFF"/>
                </a:solidFill>
              </a:rPr>
              <a:t>“Ingeniería de Software”.</a:t>
            </a:r>
            <a:endParaRPr/>
          </a:p>
          <a:p>
            <a:pPr marL="91440" lvl="0" indent="0" algn="l" rtl="0">
              <a:lnSpc>
                <a:spcPct val="90000"/>
              </a:lnSpc>
              <a:spcBef>
                <a:spcPts val="1600"/>
              </a:spcBef>
              <a:spcAft>
                <a:spcPts val="0"/>
              </a:spcAft>
              <a:buSzPts val="2000"/>
              <a:buNone/>
            </a:pPr>
            <a:endParaRPr sz="2000"/>
          </a:p>
        </p:txBody>
      </p:sp>
      <p:cxnSp>
        <p:nvCxnSpPr>
          <p:cNvPr id="564" name="Google Shape;564;p16"/>
          <p:cNvCxnSpPr/>
          <p:nvPr/>
        </p:nvCxnSpPr>
        <p:spPr>
          <a:xfrm flipH="1">
            <a:off x="3331800" y="2914653"/>
            <a:ext cx="1728300" cy="432000"/>
          </a:xfrm>
          <a:prstGeom prst="straightConnector1">
            <a:avLst/>
          </a:prstGeom>
          <a:noFill/>
          <a:ln w="28575" cap="flat" cmpd="sng">
            <a:solidFill>
              <a:schemeClr val="accent1"/>
            </a:solidFill>
            <a:prstDash val="solid"/>
            <a:round/>
            <a:headEnd type="none" w="sm" len="sm"/>
            <a:tailEnd type="stealth"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17"/>
          <p:cNvSpPr txBox="1">
            <a:spLocks noGrp="1"/>
          </p:cNvSpPr>
          <p:nvPr>
            <p:ph type="title"/>
          </p:nvPr>
        </p:nvSpPr>
        <p:spPr>
          <a:xfrm>
            <a:off x="625908" y="26106"/>
            <a:ext cx="10816259" cy="1129444"/>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Un poco de historia sobre la IS</a:t>
            </a:r>
            <a:endParaRPr sz="4400" b="1"/>
          </a:p>
        </p:txBody>
      </p:sp>
      <p:sp>
        <p:nvSpPr>
          <p:cNvPr id="570" name="Google Shape;570;p1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25</a:t>
            </a:fld>
            <a:endParaRPr/>
          </a:p>
        </p:txBody>
      </p:sp>
      <p:sp>
        <p:nvSpPr>
          <p:cNvPr id="571" name="Google Shape;571;p17"/>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457200" lvl="0" indent="-228600" algn="l" rtl="0">
              <a:lnSpc>
                <a:spcPct val="85000"/>
              </a:lnSpc>
              <a:spcBef>
                <a:spcPts val="975"/>
              </a:spcBef>
              <a:spcAft>
                <a:spcPts val="0"/>
              </a:spcAft>
              <a:buClr>
                <a:srgbClr val="C00000"/>
              </a:buClr>
              <a:buSzPts val="1800"/>
              <a:buFont typeface="Arial"/>
              <a:buNone/>
            </a:pPr>
            <a:endParaRPr/>
          </a:p>
        </p:txBody>
      </p:sp>
      <p:sp>
        <p:nvSpPr>
          <p:cNvPr id="572" name="Google Shape;572;p17"/>
          <p:cNvSpPr/>
          <p:nvPr/>
        </p:nvSpPr>
        <p:spPr>
          <a:xfrm>
            <a:off x="318468" y="1681039"/>
            <a:ext cx="7990032" cy="1912777"/>
          </a:xfrm>
          <a:prstGeom prst="roundRect">
            <a:avLst>
              <a:gd name="adj" fmla="val 16667"/>
            </a:avLst>
          </a:prstGeom>
          <a:solidFill>
            <a:srgbClr val="576063"/>
          </a:solidFill>
          <a:ln w="15875"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538163" marR="0" lvl="7" indent="-174622" algn="l" rtl="0">
              <a:lnSpc>
                <a:spcPct val="100000"/>
              </a:lnSpc>
              <a:spcBef>
                <a:spcPts val="0"/>
              </a:spcBef>
              <a:spcAft>
                <a:spcPts val="0"/>
              </a:spcAft>
              <a:buClr>
                <a:srgbClr val="000000"/>
              </a:buClr>
              <a:buSzPts val="1550"/>
              <a:buFont typeface="Arial"/>
              <a:buNone/>
            </a:pPr>
            <a:r>
              <a:rPr lang="es-ES" sz="1550" b="1" i="0" u="none" strike="noStrike" cap="none">
                <a:solidFill>
                  <a:schemeClr val="lt1"/>
                </a:solidFill>
                <a:latin typeface="Calibri"/>
                <a:ea typeface="Calibri"/>
                <a:cs typeface="Calibri"/>
                <a:sym typeface="Calibri"/>
              </a:rPr>
              <a:t>De los años 60  a los 80: maduración</a:t>
            </a:r>
            <a:endParaRPr sz="1400" b="1" i="0" u="none" strike="noStrike" cap="none">
              <a:solidFill>
                <a:srgbClr val="000000"/>
              </a:solidFill>
              <a:latin typeface="Arial"/>
              <a:ea typeface="Arial"/>
              <a:cs typeface="Arial"/>
              <a:sym typeface="Arial"/>
            </a:endParaRPr>
          </a:p>
          <a:p>
            <a:pPr marL="627063" marR="0" lvl="8" indent="-88900" algn="just" rtl="0">
              <a:lnSpc>
                <a:spcPct val="100000"/>
              </a:lnSpc>
              <a:spcBef>
                <a:spcPts val="0"/>
              </a:spcBef>
              <a:spcAft>
                <a:spcPts val="0"/>
              </a:spcAft>
              <a:buClr>
                <a:srgbClr val="000000"/>
              </a:buClr>
              <a:buSzPts val="1550"/>
              <a:buFont typeface="Arial"/>
              <a:buNone/>
            </a:pPr>
            <a:r>
              <a:rPr lang="es-ES" sz="1550" b="0" i="0" u="none" strike="noStrike" cap="none">
                <a:solidFill>
                  <a:schemeClr val="lt1"/>
                </a:solidFill>
                <a:latin typeface="Calibri"/>
                <a:ea typeface="Calibri"/>
                <a:cs typeface="Calibri"/>
                <a:sym typeface="Calibri"/>
              </a:rPr>
              <a:t>Programación modular, con ideas de acoplamiento y cohesión. Y surge un enfoque más formal, la Programación estructurada.</a:t>
            </a:r>
            <a:endParaRPr sz="1400" b="0" i="0" u="none" strike="noStrike" cap="none">
              <a:solidFill>
                <a:srgbClr val="000000"/>
              </a:solidFill>
              <a:latin typeface="Arial"/>
              <a:ea typeface="Arial"/>
              <a:cs typeface="Arial"/>
              <a:sym typeface="Arial"/>
            </a:endParaRPr>
          </a:p>
          <a:p>
            <a:pPr marL="627063" marR="0" lvl="8" indent="-88900" algn="just" rtl="0">
              <a:lnSpc>
                <a:spcPct val="100000"/>
              </a:lnSpc>
              <a:spcBef>
                <a:spcPts val="0"/>
              </a:spcBef>
              <a:spcAft>
                <a:spcPts val="0"/>
              </a:spcAft>
              <a:buClr>
                <a:srgbClr val="000000"/>
              </a:buClr>
              <a:buSzPts val="1550"/>
              <a:buFont typeface="Arial"/>
              <a:buNone/>
            </a:pPr>
            <a:r>
              <a:rPr lang="es-ES" sz="1550" b="0" i="0" u="none" strike="noStrike" cap="none">
                <a:solidFill>
                  <a:schemeClr val="lt1"/>
                </a:solidFill>
                <a:latin typeface="Calibri"/>
                <a:ea typeface="Calibri"/>
                <a:cs typeface="Calibri"/>
                <a:sym typeface="Calibri"/>
              </a:rPr>
              <a:t>Surge el desarrollo en cascada y hay ideas incipientes de prototipacion.</a:t>
            </a:r>
            <a:endParaRPr sz="1400" b="0" i="0" u="none" strike="noStrike" cap="none">
              <a:solidFill>
                <a:srgbClr val="000000"/>
              </a:solidFill>
              <a:latin typeface="Arial"/>
              <a:ea typeface="Arial"/>
              <a:cs typeface="Arial"/>
              <a:sym typeface="Arial"/>
            </a:endParaRPr>
          </a:p>
        </p:txBody>
      </p:sp>
      <p:sp>
        <p:nvSpPr>
          <p:cNvPr id="573" name="Google Shape;573;p17"/>
          <p:cNvSpPr/>
          <p:nvPr/>
        </p:nvSpPr>
        <p:spPr>
          <a:xfrm>
            <a:off x="321870" y="2161205"/>
            <a:ext cx="8743671" cy="2438046"/>
          </a:xfrm>
          <a:prstGeom prst="roundRect">
            <a:avLst>
              <a:gd name="adj" fmla="val 16667"/>
            </a:avLst>
          </a:prstGeom>
          <a:solidFill>
            <a:srgbClr val="BEA387"/>
          </a:solidFill>
          <a:ln w="15875"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Los años 80 a 90: edad de oro</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Surgen los primeros problemas e calidad con el surgimiento de la globalización del software y sistemas distribuidos.</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Con las ideas de programación orientada a objetos, surgen nuevos lenguajes, y la metodología estructurada pasa a competir con el desarrollo orientado a objetos </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Surge la ingeniería basada en componentes</a:t>
            </a:r>
            <a:endParaRPr sz="1400" b="0" i="0" u="none" strike="noStrike" cap="none">
              <a:solidFill>
                <a:srgbClr val="000000"/>
              </a:solidFill>
              <a:latin typeface="Arial"/>
              <a:ea typeface="Arial"/>
              <a:cs typeface="Arial"/>
              <a:sym typeface="Arial"/>
            </a:endParaRPr>
          </a:p>
        </p:txBody>
      </p:sp>
      <p:sp>
        <p:nvSpPr>
          <p:cNvPr id="574" name="Google Shape;574;p17"/>
          <p:cNvSpPr/>
          <p:nvPr/>
        </p:nvSpPr>
        <p:spPr>
          <a:xfrm>
            <a:off x="456267" y="3205869"/>
            <a:ext cx="7852233" cy="2771003"/>
          </a:xfrm>
          <a:prstGeom prst="roundRect">
            <a:avLst>
              <a:gd name="adj" fmla="val 16667"/>
            </a:avLst>
          </a:prstGeom>
          <a:solidFill>
            <a:srgbClr val="85B92A"/>
          </a:solidFill>
          <a:ln w="15875"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Los años 90 y el milenio: era de la disrupción </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El cambio surge con Internet. </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La integración continua con desarrollo incremental e iterativo se convierte en norma.</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Los patrones influyen en la generación del desarrollo de software.</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Surgen las bases de código abierto.</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Los dispositivos móviles aparecen en escena y el mundo cambia nuevamente</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800"/>
              <a:buFont typeface="Arial"/>
              <a:buNone/>
            </a:pPr>
            <a:r>
              <a:rPr lang="es-ES" sz="1800" b="0" i="0" u="none" strike="noStrike" cap="none">
                <a:solidFill>
                  <a:schemeClr val="lt1"/>
                </a:solidFill>
                <a:latin typeface="Calibri"/>
                <a:ea typeface="Calibri"/>
                <a:cs typeface="Calibri"/>
                <a:sym typeface="Calibri"/>
              </a:rPr>
              <a:t>Surgen las Metodologías ágiles </a:t>
            </a:r>
            <a:endParaRPr sz="1400" b="0" i="0" u="none" strike="noStrike" cap="none">
              <a:solidFill>
                <a:srgbClr val="000000"/>
              </a:solidFill>
              <a:latin typeface="Arial"/>
              <a:ea typeface="Arial"/>
              <a:cs typeface="Arial"/>
              <a:sym typeface="Arial"/>
            </a:endParaRPr>
          </a:p>
        </p:txBody>
      </p:sp>
      <p:sp>
        <p:nvSpPr>
          <p:cNvPr id="575" name="Google Shape;575;p17"/>
          <p:cNvSpPr/>
          <p:nvPr/>
        </p:nvSpPr>
        <p:spPr>
          <a:xfrm>
            <a:off x="456267" y="3684361"/>
            <a:ext cx="8191499" cy="2533968"/>
          </a:xfrm>
          <a:prstGeom prst="roundRect">
            <a:avLst>
              <a:gd name="adj" fmla="val 16667"/>
            </a:avLst>
          </a:prstGeom>
          <a:solidFill>
            <a:srgbClr val="9AADC3"/>
          </a:solidFill>
          <a:ln w="15875"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457200" marR="0" lvl="1" indent="0" algn="just" rtl="0">
              <a:lnSpc>
                <a:spcPct val="100000"/>
              </a:lnSpc>
              <a:spcBef>
                <a:spcPts val="0"/>
              </a:spcBef>
              <a:spcAft>
                <a:spcPts val="0"/>
              </a:spcAft>
              <a:buClr>
                <a:srgbClr val="000000"/>
              </a:buClr>
              <a:buSzPts val="1600"/>
              <a:buFont typeface="Arial"/>
              <a:buNone/>
            </a:pPr>
            <a:r>
              <a:rPr lang="es-ES" sz="2000" b="0" i="0" u="none" strike="noStrike" cap="none">
                <a:solidFill>
                  <a:schemeClr val="lt1"/>
                </a:solidFill>
                <a:latin typeface="Calibri"/>
                <a:ea typeface="Calibri"/>
                <a:cs typeface="Calibri"/>
                <a:sym typeface="Calibri"/>
              </a:rPr>
              <a:t>La actualidad: Big Data y IA</a:t>
            </a:r>
            <a:endParaRPr sz="1400" b="0" i="0" u="none" strike="noStrike" cap="none">
              <a:solidFill>
                <a:srgbClr val="000000"/>
              </a:solidFill>
              <a:latin typeface="Arial"/>
              <a:ea typeface="Arial"/>
              <a:cs typeface="Arial"/>
              <a:sym typeface="Arial"/>
            </a:endParaRPr>
          </a:p>
          <a:p>
            <a:pPr marL="457200" marR="0" lvl="1" indent="0" algn="just" rtl="0">
              <a:lnSpc>
                <a:spcPct val="100000"/>
              </a:lnSpc>
              <a:spcBef>
                <a:spcPts val="0"/>
              </a:spcBef>
              <a:spcAft>
                <a:spcPts val="0"/>
              </a:spcAft>
              <a:buClr>
                <a:srgbClr val="000000"/>
              </a:buClr>
              <a:buSzPts val="1600"/>
              <a:buFont typeface="Arial"/>
              <a:buNone/>
            </a:pPr>
            <a:r>
              <a:rPr lang="es-ES" sz="2000" b="0" i="0" u="none" strike="noStrike" cap="none">
                <a:solidFill>
                  <a:schemeClr val="lt1"/>
                </a:solidFill>
                <a:latin typeface="Calibri"/>
                <a:ea typeface="Calibri"/>
                <a:cs typeface="Calibri"/>
                <a:sym typeface="Calibri"/>
              </a:rPr>
              <a:t>Los cimientos de la IA hace décadas que existe, lo que ha dado el cambio es el crecimiento de la cantidad de datos, lo que han hecho viables los enfoques estadísticos  y las redes neuronales</a:t>
            </a:r>
            <a:r>
              <a:rPr lang="es-ES" sz="1600" b="0" i="0" u="none" strike="noStrike" cap="none">
                <a:solidFill>
                  <a:schemeClr val="lt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pic>
        <p:nvPicPr>
          <p:cNvPr id="576" name="Google Shape;576;p17"/>
          <p:cNvPicPr preferRelativeResize="0"/>
          <p:nvPr/>
        </p:nvPicPr>
        <p:blipFill rotWithShape="1">
          <a:blip r:embed="rId3">
            <a:alphaModFix/>
          </a:blip>
          <a:srcRect t="2620"/>
          <a:stretch/>
        </p:blipFill>
        <p:spPr>
          <a:xfrm>
            <a:off x="7813796" y="1096073"/>
            <a:ext cx="4114067" cy="2417461"/>
          </a:xfrm>
          <a:prstGeom prst="rect">
            <a:avLst/>
          </a:prstGeom>
          <a:noFill/>
          <a:ln>
            <a:noFill/>
          </a:ln>
        </p:spPr>
      </p:pic>
      <p:pic>
        <p:nvPicPr>
          <p:cNvPr id="577" name="Google Shape;577;p17"/>
          <p:cNvPicPr preferRelativeResize="0"/>
          <p:nvPr/>
        </p:nvPicPr>
        <p:blipFill rotWithShape="1">
          <a:blip r:embed="rId4">
            <a:alphaModFix/>
          </a:blip>
          <a:srcRect/>
          <a:stretch/>
        </p:blipFill>
        <p:spPr>
          <a:xfrm>
            <a:off x="8685851" y="2023667"/>
            <a:ext cx="3223281" cy="2417461"/>
          </a:xfrm>
          <a:prstGeom prst="rect">
            <a:avLst/>
          </a:prstGeom>
          <a:noFill/>
          <a:ln>
            <a:noFill/>
          </a:ln>
        </p:spPr>
      </p:pic>
      <p:pic>
        <p:nvPicPr>
          <p:cNvPr id="578" name="Google Shape;578;p17"/>
          <p:cNvPicPr preferRelativeResize="0"/>
          <p:nvPr/>
        </p:nvPicPr>
        <p:blipFill rotWithShape="1">
          <a:blip r:embed="rId5">
            <a:alphaModFix/>
          </a:blip>
          <a:srcRect/>
          <a:stretch/>
        </p:blipFill>
        <p:spPr>
          <a:xfrm>
            <a:off x="8442897" y="3225972"/>
            <a:ext cx="3558802" cy="2316063"/>
          </a:xfrm>
          <a:prstGeom prst="rect">
            <a:avLst/>
          </a:prstGeom>
          <a:noFill/>
          <a:ln>
            <a:noFill/>
          </a:ln>
        </p:spPr>
      </p:pic>
      <p:pic>
        <p:nvPicPr>
          <p:cNvPr id="579" name="Google Shape;579;p17"/>
          <p:cNvPicPr preferRelativeResize="0"/>
          <p:nvPr/>
        </p:nvPicPr>
        <p:blipFill rotWithShape="1">
          <a:blip r:embed="rId6">
            <a:alphaModFix/>
          </a:blip>
          <a:srcRect l="9285" t="9664" r="10825" b="4909"/>
          <a:stretch/>
        </p:blipFill>
        <p:spPr>
          <a:xfrm>
            <a:off x="7718569" y="3487942"/>
            <a:ext cx="4443706" cy="2488930"/>
          </a:xfrm>
          <a:prstGeom prst="rect">
            <a:avLst/>
          </a:prstGeom>
          <a:noFill/>
          <a:ln>
            <a:noFill/>
          </a:ln>
        </p:spPr>
      </p:pic>
      <p:sp>
        <p:nvSpPr>
          <p:cNvPr id="580" name="Google Shape;580;p17"/>
          <p:cNvSpPr txBox="1"/>
          <p:nvPr/>
        </p:nvSpPr>
        <p:spPr>
          <a:xfrm>
            <a:off x="5647753" y="6468147"/>
            <a:ext cx="6702225" cy="2308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s-ES" sz="900" b="0" i="0" u="none" strike="noStrike" cap="none">
                <a:solidFill>
                  <a:srgbClr val="A5A5A5"/>
                </a:solidFill>
                <a:latin typeface="Calibri"/>
                <a:ea typeface="Calibri"/>
                <a:cs typeface="Calibri"/>
                <a:sym typeface="Calibri"/>
              </a:rPr>
              <a:t>The History of Software Engineering. Grady Booch</a:t>
            </a:r>
            <a:endParaRPr sz="900" b="0" i="0" u="none" strike="noStrike" cap="none">
              <a:solidFill>
                <a:srgbClr val="A5A5A5"/>
              </a:solidFill>
              <a:latin typeface="Calibri"/>
              <a:ea typeface="Calibri"/>
              <a:cs typeface="Calibri"/>
              <a:sym typeface="Calibri"/>
            </a:endParaRPr>
          </a:p>
        </p:txBody>
      </p:sp>
      <p:sp>
        <p:nvSpPr>
          <p:cNvPr id="581" name="Google Shape;581;p17"/>
          <p:cNvSpPr/>
          <p:nvPr/>
        </p:nvSpPr>
        <p:spPr>
          <a:xfrm>
            <a:off x="1923559" y="1254196"/>
            <a:ext cx="7852232" cy="4319266"/>
          </a:xfrm>
          <a:prstGeom prst="roundRect">
            <a:avLst>
              <a:gd name="adj" fmla="val 16667"/>
            </a:avLst>
          </a:prstGeom>
          <a:solidFill>
            <a:schemeClr val="accent2"/>
          </a:solidFill>
          <a:ln w="15875" cap="flat" cmpd="sng">
            <a:solidFill>
              <a:srgbClr val="3D5459"/>
            </a:solidFill>
            <a:prstDash val="solid"/>
            <a:round/>
            <a:headEnd type="none" w="sm" len="sm"/>
            <a:tailEnd type="none" w="sm" len="sm"/>
          </a:ln>
        </p:spPr>
        <p:txBody>
          <a:bodyPr spcFirstLastPara="1" wrap="square" lIns="91425" tIns="45700" rIns="91425" bIns="45700" anchor="ctr" anchorCtr="0">
            <a:noAutofit/>
          </a:bodyPr>
          <a:lstStyle/>
          <a:p>
            <a:pPr marL="457200" marR="0" lvl="1" indent="0" algn="just" rtl="0">
              <a:lnSpc>
                <a:spcPct val="100000"/>
              </a:lnSpc>
              <a:spcBef>
                <a:spcPts val="0"/>
              </a:spcBef>
              <a:spcAft>
                <a:spcPts val="0"/>
              </a:spcAft>
              <a:buClr>
                <a:srgbClr val="000000"/>
              </a:buClr>
              <a:buSzPts val="1600"/>
              <a:buFont typeface="Arial"/>
              <a:buNone/>
            </a:pPr>
            <a:r>
              <a:rPr lang="es-ES" sz="2000" b="0" i="0" u="none" strike="noStrike" cap="none" dirty="0">
                <a:solidFill>
                  <a:schemeClr val="lt1"/>
                </a:solidFill>
                <a:latin typeface="Calibri"/>
                <a:ea typeface="Calibri"/>
                <a:cs typeface="Calibri"/>
                <a:sym typeface="Calibri"/>
              </a:rPr>
              <a:t>Las preguntas que debemos responder:</a:t>
            </a:r>
            <a:endParaRPr sz="1400" b="0" i="0" u="none" strike="noStrike" cap="none" dirty="0">
              <a:solidFill>
                <a:srgbClr val="000000"/>
              </a:solidFill>
              <a:latin typeface="Arial"/>
              <a:ea typeface="Arial"/>
              <a:cs typeface="Arial"/>
              <a:sym typeface="Arial"/>
            </a:endParaRPr>
          </a:p>
          <a:p>
            <a:pPr marL="742950" marR="0" lvl="3" indent="-285750" algn="just" rtl="0">
              <a:lnSpc>
                <a:spcPct val="100000"/>
              </a:lnSpc>
              <a:spcBef>
                <a:spcPts val="0"/>
              </a:spcBef>
              <a:spcAft>
                <a:spcPts val="0"/>
              </a:spcAft>
              <a:buClr>
                <a:srgbClr val="000000"/>
              </a:buClr>
              <a:buSzPts val="1600"/>
              <a:buFont typeface="Arial"/>
              <a:buChar char="•"/>
            </a:pPr>
            <a:r>
              <a:rPr lang="es-ES" sz="2000" b="0" i="0" u="none" strike="noStrike" cap="none" dirty="0">
                <a:solidFill>
                  <a:schemeClr val="lt1"/>
                </a:solidFill>
                <a:latin typeface="Calibri"/>
                <a:ea typeface="Calibri"/>
                <a:cs typeface="Calibri"/>
                <a:sym typeface="Calibri"/>
              </a:rPr>
              <a:t>¿Cómo puede afectar IA al proceso de Ingeniería de software? </a:t>
            </a:r>
            <a:endParaRPr sz="1400" b="0" i="0" u="none" strike="noStrike" cap="none" dirty="0">
              <a:solidFill>
                <a:srgbClr val="000000"/>
              </a:solidFill>
              <a:latin typeface="Arial"/>
              <a:ea typeface="Arial"/>
              <a:cs typeface="Arial"/>
              <a:sym typeface="Arial"/>
            </a:endParaRPr>
          </a:p>
          <a:p>
            <a:pPr marL="742950" marR="0" lvl="3" indent="-285750" algn="just" rtl="0">
              <a:lnSpc>
                <a:spcPct val="100000"/>
              </a:lnSpc>
              <a:spcBef>
                <a:spcPts val="0"/>
              </a:spcBef>
              <a:spcAft>
                <a:spcPts val="0"/>
              </a:spcAft>
              <a:buClr>
                <a:srgbClr val="000000"/>
              </a:buClr>
              <a:buSzPts val="1600"/>
              <a:buFont typeface="Arial"/>
              <a:buChar char="•"/>
            </a:pPr>
            <a:r>
              <a:rPr lang="es-ES" sz="2000" b="0" i="0" u="none" strike="noStrike" cap="none" dirty="0">
                <a:solidFill>
                  <a:schemeClr val="lt1"/>
                </a:solidFill>
                <a:latin typeface="Calibri"/>
                <a:ea typeface="Calibri"/>
                <a:cs typeface="Calibri"/>
                <a:sym typeface="Calibri"/>
              </a:rPr>
              <a:t>¿Cuál es el mejor ciclo de vida para sistemas cuyos componentes no programamos? </a:t>
            </a:r>
            <a:endParaRPr sz="1400" b="0" i="0" u="none" strike="noStrike" cap="none" dirty="0">
              <a:solidFill>
                <a:srgbClr val="000000"/>
              </a:solidFill>
              <a:latin typeface="Arial"/>
              <a:ea typeface="Arial"/>
              <a:cs typeface="Arial"/>
              <a:sym typeface="Arial"/>
            </a:endParaRPr>
          </a:p>
          <a:p>
            <a:pPr marL="742950" marR="0" lvl="3" indent="-285750" algn="just" rtl="0">
              <a:lnSpc>
                <a:spcPct val="100000"/>
              </a:lnSpc>
              <a:spcBef>
                <a:spcPts val="0"/>
              </a:spcBef>
              <a:spcAft>
                <a:spcPts val="0"/>
              </a:spcAft>
              <a:buClr>
                <a:srgbClr val="000000"/>
              </a:buClr>
              <a:buSzPts val="1600"/>
              <a:buFont typeface="Arial"/>
              <a:buChar char="•"/>
            </a:pPr>
            <a:r>
              <a:rPr lang="es-ES" sz="2000" b="0" i="0" u="none" strike="noStrike" cap="none" dirty="0">
                <a:solidFill>
                  <a:schemeClr val="lt1"/>
                </a:solidFill>
                <a:latin typeface="Calibri"/>
                <a:ea typeface="Calibri"/>
                <a:cs typeface="Calibri"/>
                <a:sym typeface="Calibri"/>
              </a:rPr>
              <a:t>¿Podemos explicar y o confiar en sistemas realizados por componentes  que no hemos programado?</a:t>
            </a:r>
            <a:endParaRPr sz="2000" b="0" i="0" u="none" strike="noStrike" cap="none" dirty="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6000"/>
              <a:buFont typeface="Arial"/>
              <a:buNone/>
            </a:pPr>
            <a:endParaRPr sz="6000" b="0" i="0" u="none" strike="noStrike" cap="none" dirty="0">
              <a:solidFill>
                <a:srgbClr val="000000"/>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2"/>
                                        </p:tgtEl>
                                        <p:attrNameLst>
                                          <p:attrName>style.visibility</p:attrName>
                                        </p:attrNameLst>
                                      </p:cBhvr>
                                      <p:to>
                                        <p:strVal val="visible"/>
                                      </p:to>
                                    </p:set>
                                    <p:animEffect transition="in" filter="fade">
                                      <p:cBhvr>
                                        <p:cTn id="7" dur="1000"/>
                                        <p:tgtEl>
                                          <p:spTgt spid="57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570"/>
                                        </p:tgtEl>
                                        <p:attrNameLst>
                                          <p:attrName>style.visibility</p:attrName>
                                        </p:attrNameLst>
                                      </p:cBhvr>
                                      <p:to>
                                        <p:strVal val="visible"/>
                                      </p:to>
                                    </p:set>
                                  </p:childTnLst>
                                </p:cTn>
                              </p:par>
                              <p:par>
                                <p:cTn id="12" presetID="10" presetClass="exit" presetSubtype="0" fill="hold" nodeType="withEffect">
                                  <p:stCondLst>
                                    <p:cond delay="3000"/>
                                  </p:stCondLst>
                                  <p:childTnLst>
                                    <p:animEffect transition="out" filter="fade">
                                      <p:cBhvr>
                                        <p:cTn id="13" dur="500"/>
                                        <p:tgtEl>
                                          <p:spTgt spid="570"/>
                                        </p:tgtEl>
                                      </p:cBhvr>
                                    </p:animEffect>
                                    <p:set>
                                      <p:cBhvr>
                                        <p:cTn id="14" dur="1" fill="hold">
                                          <p:stCondLst>
                                            <p:cond delay="500"/>
                                          </p:stCondLst>
                                        </p:cTn>
                                        <p:tgtEl>
                                          <p:spTgt spid="570"/>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573"/>
                                        </p:tgtEl>
                                        <p:attrNameLst>
                                          <p:attrName>style.visibility</p:attrName>
                                        </p:attrNameLst>
                                      </p:cBhvr>
                                      <p:to>
                                        <p:strVal val="visible"/>
                                      </p:to>
                                    </p:set>
                                    <p:animEffect transition="in" filter="fade">
                                      <p:cBhvr>
                                        <p:cTn id="19" dur="500"/>
                                        <p:tgtEl>
                                          <p:spTgt spid="573"/>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577"/>
                                        </p:tgtEl>
                                        <p:attrNameLst>
                                          <p:attrName>style.visibility</p:attrName>
                                        </p:attrNameLst>
                                      </p:cBhvr>
                                      <p:to>
                                        <p:strVal val="visible"/>
                                      </p:to>
                                    </p:set>
                                  </p:childTnLst>
                                </p:cTn>
                              </p:par>
                              <p:par>
                                <p:cTn id="24" presetID="10" presetClass="exit" presetSubtype="0" fill="hold" nodeType="withEffect">
                                  <p:stCondLst>
                                    <p:cond delay="3000"/>
                                  </p:stCondLst>
                                  <p:childTnLst>
                                    <p:animEffect transition="out" filter="fade">
                                      <p:cBhvr>
                                        <p:cTn id="25" dur="500"/>
                                        <p:tgtEl>
                                          <p:spTgt spid="577"/>
                                        </p:tgtEl>
                                      </p:cBhvr>
                                    </p:animEffect>
                                    <p:set>
                                      <p:cBhvr>
                                        <p:cTn id="26" dur="1" fill="hold">
                                          <p:stCondLst>
                                            <p:cond delay="500"/>
                                          </p:stCondLst>
                                        </p:cTn>
                                        <p:tgtEl>
                                          <p:spTgt spid="577"/>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74"/>
                                        </p:tgtEl>
                                        <p:attrNameLst>
                                          <p:attrName>style.visibility</p:attrName>
                                        </p:attrNameLst>
                                      </p:cBhvr>
                                      <p:to>
                                        <p:strVal val="visible"/>
                                      </p:to>
                                    </p:set>
                                    <p:anim calcmode="lin" valueType="num">
                                      <p:cBhvr additive="base">
                                        <p:cTn id="31" dur="500"/>
                                        <p:tgtEl>
                                          <p:spTgt spid="574"/>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578"/>
                                        </p:tgtEl>
                                        <p:attrNameLst>
                                          <p:attrName>style.visibility</p:attrName>
                                        </p:attrNameLst>
                                      </p:cBhvr>
                                      <p:to>
                                        <p:strVal val="visible"/>
                                      </p:to>
                                    </p:set>
                                  </p:childTnLst>
                                </p:cTn>
                              </p:par>
                              <p:par>
                                <p:cTn id="36" presetID="10" presetClass="exit" presetSubtype="0" fill="hold" nodeType="withEffect">
                                  <p:stCondLst>
                                    <p:cond delay="3000"/>
                                  </p:stCondLst>
                                  <p:childTnLst>
                                    <p:animEffect transition="out" filter="fade">
                                      <p:cBhvr>
                                        <p:cTn id="37" dur="500"/>
                                        <p:tgtEl>
                                          <p:spTgt spid="578"/>
                                        </p:tgtEl>
                                      </p:cBhvr>
                                    </p:animEffect>
                                    <p:set>
                                      <p:cBhvr>
                                        <p:cTn id="38" dur="1" fill="hold">
                                          <p:stCondLst>
                                            <p:cond delay="500"/>
                                          </p:stCondLst>
                                        </p:cTn>
                                        <p:tgtEl>
                                          <p:spTgt spid="578"/>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575"/>
                                        </p:tgtEl>
                                        <p:attrNameLst>
                                          <p:attrName>style.visibility</p:attrName>
                                        </p:attrNameLst>
                                      </p:cBhvr>
                                      <p:to>
                                        <p:strVal val="visible"/>
                                      </p:to>
                                    </p:set>
                                    <p:anim calcmode="lin" valueType="num">
                                      <p:cBhvr additive="base">
                                        <p:cTn id="43" dur="500"/>
                                        <p:tgtEl>
                                          <p:spTgt spid="575"/>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579"/>
                                        </p:tgtEl>
                                        <p:attrNameLst>
                                          <p:attrName>style.visibility</p:attrName>
                                        </p:attrNameLst>
                                      </p:cBhvr>
                                      <p:to>
                                        <p:strVal val="visible"/>
                                      </p:to>
                                    </p:set>
                                  </p:childTnLst>
                                </p:cTn>
                              </p:par>
                              <p:par>
                                <p:cTn id="48" presetID="10" presetClass="exit" presetSubtype="0" fill="hold" nodeType="withEffect">
                                  <p:stCondLst>
                                    <p:cond delay="3000"/>
                                  </p:stCondLst>
                                  <p:childTnLst>
                                    <p:animEffect transition="out" filter="fade">
                                      <p:cBhvr>
                                        <p:cTn id="49" dur="500"/>
                                        <p:tgtEl>
                                          <p:spTgt spid="579"/>
                                        </p:tgtEl>
                                      </p:cBhvr>
                                    </p:animEffect>
                                    <p:set>
                                      <p:cBhvr>
                                        <p:cTn id="50" dur="1" fill="hold">
                                          <p:stCondLst>
                                            <p:cond delay="500"/>
                                          </p:stCondLst>
                                        </p:cTn>
                                        <p:tgtEl>
                                          <p:spTgt spid="579"/>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581"/>
                                        </p:tgtEl>
                                        <p:attrNameLst>
                                          <p:attrName>style.visibility</p:attrName>
                                        </p:attrNameLst>
                                      </p:cBhvr>
                                      <p:to>
                                        <p:strVal val="visible"/>
                                      </p:to>
                                    </p:set>
                                    <p:anim calcmode="lin" valueType="num">
                                      <p:cBhvr additive="base">
                                        <p:cTn id="55" dur="500"/>
                                        <p:tgtEl>
                                          <p:spTgt spid="58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1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26</a:t>
            </a:fld>
            <a:endParaRPr/>
          </a:p>
        </p:txBody>
      </p:sp>
      <p:sp>
        <p:nvSpPr>
          <p:cNvPr id="587" name="Google Shape;587;p18"/>
          <p:cNvSpPr txBox="1">
            <a:spLocks noGrp="1"/>
          </p:cNvSpPr>
          <p:nvPr>
            <p:ph type="body" idx="1"/>
          </p:nvPr>
        </p:nvSpPr>
        <p:spPr>
          <a:xfrm>
            <a:off x="625908" y="1902580"/>
            <a:ext cx="9832618" cy="4478753"/>
          </a:xfrm>
          <a:prstGeom prst="rect">
            <a:avLst/>
          </a:prstGeom>
          <a:noFill/>
          <a:ln>
            <a:noFill/>
          </a:ln>
        </p:spPr>
        <p:txBody>
          <a:bodyPr spcFirstLastPara="1" wrap="square" lIns="0" tIns="45700" rIns="0" bIns="45700" anchor="t" anchorCtr="0">
            <a:normAutofit/>
          </a:bodyPr>
          <a:lstStyle/>
          <a:p>
            <a:pPr marL="0" lvl="0" indent="0" algn="just" rtl="0">
              <a:lnSpc>
                <a:spcPct val="90000"/>
              </a:lnSpc>
              <a:spcBef>
                <a:spcPts val="0"/>
              </a:spcBef>
              <a:spcAft>
                <a:spcPts val="0"/>
              </a:spcAft>
              <a:buSzPts val="2800"/>
              <a:buNone/>
            </a:pPr>
            <a:r>
              <a:rPr lang="es-ES" dirty="0"/>
              <a:t>El Ingeniero debe </a:t>
            </a:r>
            <a:r>
              <a:rPr lang="es-ES" dirty="0">
                <a:latin typeface="Calibri"/>
                <a:ea typeface="Calibri"/>
                <a:cs typeface="Calibri"/>
                <a:sym typeface="Calibri"/>
              </a:rPr>
              <a:t>dominar los aspectos técnicos, aprender habilidades requeridas para entender el problema, diseñar solución desarrollarla, </a:t>
            </a:r>
            <a:r>
              <a:rPr lang="es-ES" dirty="0" err="1">
                <a:latin typeface="Calibri"/>
                <a:ea typeface="Calibri"/>
                <a:cs typeface="Calibri"/>
                <a:sym typeface="Calibri"/>
              </a:rPr>
              <a:t>etc</a:t>
            </a:r>
            <a:endParaRPr dirty="0">
              <a:latin typeface="Calibri"/>
              <a:ea typeface="Calibri"/>
              <a:cs typeface="Calibri"/>
              <a:sym typeface="Calibri"/>
            </a:endParaRPr>
          </a:p>
          <a:p>
            <a:pPr marL="0" lvl="0" indent="0" algn="just" rtl="0">
              <a:lnSpc>
                <a:spcPct val="85000"/>
              </a:lnSpc>
              <a:spcBef>
                <a:spcPts val="0"/>
              </a:spcBef>
              <a:spcAft>
                <a:spcPts val="0"/>
              </a:spcAft>
              <a:buSzPts val="1980"/>
              <a:buNone/>
            </a:pPr>
            <a:r>
              <a:rPr lang="es-ES" dirty="0">
                <a:latin typeface="Calibri"/>
                <a:ea typeface="Calibri"/>
                <a:cs typeface="Calibri"/>
                <a:sym typeface="Calibri"/>
              </a:rPr>
              <a:t>Pero además, los aspectos humanos es lo que lo harán un ingeniero efectivo.</a:t>
            </a:r>
            <a:endParaRPr dirty="0"/>
          </a:p>
          <a:p>
            <a:pPr marL="0" lvl="0" indent="0" algn="just" rtl="0">
              <a:lnSpc>
                <a:spcPct val="85000"/>
              </a:lnSpc>
              <a:spcBef>
                <a:spcPts val="0"/>
              </a:spcBef>
              <a:spcAft>
                <a:spcPts val="0"/>
              </a:spcAft>
              <a:buSzPts val="1980"/>
              <a:buNone/>
            </a:pPr>
            <a:r>
              <a:rPr lang="es-ES" dirty="0">
                <a:latin typeface="Calibri"/>
                <a:ea typeface="Calibri"/>
                <a:cs typeface="Calibri"/>
                <a:sym typeface="Calibri"/>
              </a:rPr>
              <a:t>Tener un sentido de </a:t>
            </a:r>
            <a:r>
              <a:rPr lang="es-ES" i="1" dirty="0">
                <a:latin typeface="Calibri"/>
                <a:ea typeface="Calibri"/>
                <a:cs typeface="Calibri"/>
                <a:sym typeface="Calibri"/>
              </a:rPr>
              <a:t>responsabilidad individual</a:t>
            </a:r>
            <a:r>
              <a:rPr lang="es-ES" dirty="0">
                <a:latin typeface="Calibri"/>
                <a:ea typeface="Calibri"/>
                <a:cs typeface="Calibri"/>
                <a:sym typeface="Calibri"/>
              </a:rPr>
              <a:t>, </a:t>
            </a:r>
            <a:r>
              <a:rPr lang="es-ES" i="1" dirty="0">
                <a:latin typeface="Calibri"/>
                <a:ea typeface="Calibri"/>
                <a:cs typeface="Calibri"/>
                <a:sym typeface="Calibri"/>
              </a:rPr>
              <a:t>aguda conciencia </a:t>
            </a:r>
            <a:r>
              <a:rPr lang="es-ES" dirty="0">
                <a:latin typeface="Calibri"/>
                <a:ea typeface="Calibri"/>
                <a:cs typeface="Calibri"/>
                <a:sym typeface="Calibri"/>
              </a:rPr>
              <a:t>de las necesitades del equipo, </a:t>
            </a:r>
            <a:r>
              <a:rPr lang="es-ES" i="1" dirty="0">
                <a:latin typeface="Calibri"/>
                <a:ea typeface="Calibri"/>
                <a:cs typeface="Calibri"/>
                <a:sym typeface="Calibri"/>
              </a:rPr>
              <a:t>atención al detalle </a:t>
            </a:r>
            <a:r>
              <a:rPr lang="es-ES" dirty="0">
                <a:latin typeface="Calibri"/>
                <a:ea typeface="Calibri"/>
                <a:cs typeface="Calibri"/>
                <a:sym typeface="Calibri"/>
              </a:rPr>
              <a:t>entre otros.</a:t>
            </a:r>
            <a:endParaRPr dirty="0"/>
          </a:p>
        </p:txBody>
      </p:sp>
      <p:sp>
        <p:nvSpPr>
          <p:cNvPr id="588" name="Google Shape;588;p18"/>
          <p:cNvSpPr txBox="1"/>
          <p:nvPr/>
        </p:nvSpPr>
        <p:spPr>
          <a:xfrm>
            <a:off x="576010" y="404675"/>
            <a:ext cx="10472100" cy="1273200"/>
          </a:xfrm>
          <a:prstGeom prst="rect">
            <a:avLst/>
          </a:prstGeom>
          <a:noFill/>
          <a:ln>
            <a:noFill/>
          </a:ln>
        </p:spPr>
        <p:txBody>
          <a:bodyPr spcFirstLastPara="1" wrap="square" lIns="91425" tIns="45700" rIns="91425" bIns="45700" anchor="ctr" anchorCtr="0">
            <a:noAutofit/>
          </a:bodyPr>
          <a:lstStyle/>
          <a:p>
            <a:pPr marL="0" marR="0" lvl="0" indent="0" algn="l" rtl="0">
              <a:lnSpc>
                <a:spcPct val="85000"/>
              </a:lnSpc>
              <a:spcBef>
                <a:spcPts val="0"/>
              </a:spcBef>
              <a:spcAft>
                <a:spcPts val="0"/>
              </a:spcAft>
              <a:buClr>
                <a:schemeClr val="accent1"/>
              </a:buClr>
              <a:buSzPts val="4400"/>
              <a:buFont typeface="Calibri"/>
              <a:buNone/>
            </a:pPr>
            <a:r>
              <a:rPr lang="es-ES" sz="4400" b="1" i="0" u="none" strike="noStrike" cap="none">
                <a:solidFill>
                  <a:schemeClr val="accent1"/>
                </a:solidFill>
                <a:latin typeface="Calibri"/>
                <a:ea typeface="Calibri"/>
                <a:cs typeface="Calibri"/>
                <a:sym typeface="Calibri"/>
              </a:rPr>
              <a:t>Características de un Ingeniero/a de software</a:t>
            </a:r>
            <a:endParaRPr sz="4400" b="1" i="0" u="none" strike="noStrike" cap="none">
              <a:solidFill>
                <a:schemeClr val="accent1"/>
              </a:solidFill>
              <a:latin typeface="Calibri"/>
              <a:ea typeface="Calibri"/>
              <a:cs typeface="Calibri"/>
              <a:sym typeface="Calibri"/>
            </a:endParaRPr>
          </a:p>
        </p:txBody>
      </p:sp>
      <p:pic>
        <p:nvPicPr>
          <p:cNvPr id="589" name="Google Shape;589;p18"/>
          <p:cNvPicPr preferRelativeResize="0"/>
          <p:nvPr/>
        </p:nvPicPr>
        <p:blipFill rotWithShape="1">
          <a:blip r:embed="rId3">
            <a:alphaModFix/>
          </a:blip>
          <a:srcRect l="3931" r="3586"/>
          <a:stretch/>
        </p:blipFill>
        <p:spPr>
          <a:xfrm>
            <a:off x="5420138" y="3644244"/>
            <a:ext cx="4240697" cy="2443955"/>
          </a:xfrm>
          <a:prstGeom prst="rect">
            <a:avLst/>
          </a:prstGeom>
          <a:noFill/>
          <a:ln>
            <a:noFill/>
          </a:ln>
        </p:spPr>
      </p:pic>
      <p:sp>
        <p:nvSpPr>
          <p:cNvPr id="590" name="Google Shape;590;p18"/>
          <p:cNvSpPr txBox="1"/>
          <p:nvPr/>
        </p:nvSpPr>
        <p:spPr>
          <a:xfrm>
            <a:off x="5679537" y="6467538"/>
            <a:ext cx="1566454"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s-ES" sz="1200" b="0" i="0" u="none" strike="noStrike" cap="none">
                <a:solidFill>
                  <a:srgbClr val="BFBFBF"/>
                </a:solidFill>
                <a:latin typeface="Calibri"/>
                <a:ea typeface="Calibri"/>
                <a:cs typeface="Calibri"/>
                <a:sym typeface="Calibri"/>
              </a:rPr>
              <a:t>Pressman .2021 Cap 1</a:t>
            </a:r>
            <a:endParaRPr sz="1200" b="0" i="0" u="none" strike="noStrike" cap="none">
              <a:solidFill>
                <a:srgbClr val="BFBFBF"/>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7">
                                            <p:txEl>
                                              <p:pRg st="0" end="0"/>
                                            </p:txEl>
                                          </p:spTgt>
                                        </p:tgtEl>
                                        <p:attrNameLst>
                                          <p:attrName>style.visibility</p:attrName>
                                        </p:attrNameLst>
                                      </p:cBhvr>
                                      <p:to>
                                        <p:strVal val="visible"/>
                                      </p:to>
                                    </p:set>
                                    <p:animEffect transition="in" filter="fade">
                                      <p:cBhvr>
                                        <p:cTn id="7" dur="2000"/>
                                        <p:tgtEl>
                                          <p:spTgt spid="58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87">
                                            <p:txEl>
                                              <p:pRg st="1" end="1"/>
                                            </p:txEl>
                                          </p:spTgt>
                                        </p:tgtEl>
                                        <p:attrNameLst>
                                          <p:attrName>style.visibility</p:attrName>
                                        </p:attrNameLst>
                                      </p:cBhvr>
                                      <p:to>
                                        <p:strVal val="visible"/>
                                      </p:to>
                                    </p:set>
                                    <p:animEffect transition="in" filter="fade">
                                      <p:cBhvr>
                                        <p:cTn id="12" dur="2000"/>
                                        <p:tgtEl>
                                          <p:spTgt spid="58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87">
                                            <p:txEl>
                                              <p:pRg st="2" end="2"/>
                                            </p:txEl>
                                          </p:spTgt>
                                        </p:tgtEl>
                                        <p:attrNameLst>
                                          <p:attrName>style.visibility</p:attrName>
                                        </p:attrNameLst>
                                      </p:cBhvr>
                                      <p:to>
                                        <p:strVal val="visible"/>
                                      </p:to>
                                    </p:set>
                                    <p:animEffect transition="in" filter="fade">
                                      <p:cBhvr>
                                        <p:cTn id="17" dur="2000"/>
                                        <p:tgtEl>
                                          <p:spTgt spid="58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19"/>
          <p:cNvSpPr txBox="1">
            <a:spLocks noGrp="1"/>
          </p:cNvSpPr>
          <p:nvPr>
            <p:ph type="title"/>
          </p:nvPr>
        </p:nvSpPr>
        <p:spPr>
          <a:xfrm>
            <a:off x="1101700" y="286601"/>
            <a:ext cx="10098900" cy="10743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3600"/>
              <a:buFont typeface="Calibri"/>
              <a:buNone/>
            </a:pPr>
            <a:r>
              <a:rPr lang="es-ES" sz="4400" b="1"/>
              <a:t>Responsabilidad profesional y ética</a:t>
            </a:r>
            <a:endParaRPr sz="4400" b="1"/>
          </a:p>
        </p:txBody>
      </p:sp>
      <p:sp>
        <p:nvSpPr>
          <p:cNvPr id="596" name="Google Shape;596;p19"/>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Autofit/>
          </a:bodyPr>
          <a:lstStyle/>
          <a:p>
            <a:pPr marL="0" lvl="0" indent="0" algn="just" rtl="0">
              <a:lnSpc>
                <a:spcPct val="90000"/>
              </a:lnSpc>
              <a:spcBef>
                <a:spcPts val="0"/>
              </a:spcBef>
              <a:spcAft>
                <a:spcPts val="0"/>
              </a:spcAft>
              <a:buSzPts val="3200"/>
              <a:buNone/>
            </a:pPr>
            <a:r>
              <a:rPr lang="es-ES" sz="3200"/>
              <a:t>La Ingeniería de Software se desarrolla en un marco económico, social y legal.</a:t>
            </a:r>
            <a:endParaRPr/>
          </a:p>
          <a:p>
            <a:pPr marL="384048" lvl="1" indent="-182880" algn="l" rtl="0">
              <a:lnSpc>
                <a:spcPct val="90000"/>
              </a:lnSpc>
              <a:spcBef>
                <a:spcPts val="400"/>
              </a:spcBef>
              <a:spcAft>
                <a:spcPts val="0"/>
              </a:spcAft>
              <a:buSzPts val="2400"/>
              <a:buChar char="◦"/>
            </a:pPr>
            <a:r>
              <a:rPr lang="es-ES" sz="2400"/>
              <a:t>Los IS deben aceptar responsabilidades más amplias que las responsabilidades técnicas</a:t>
            </a:r>
            <a:endParaRPr/>
          </a:p>
          <a:p>
            <a:pPr marL="384048" lvl="1" indent="-106679" algn="l" rtl="0">
              <a:lnSpc>
                <a:spcPct val="90000"/>
              </a:lnSpc>
              <a:spcBef>
                <a:spcPts val="600"/>
              </a:spcBef>
              <a:spcAft>
                <a:spcPts val="0"/>
              </a:spcAft>
              <a:buSzPts val="1200"/>
              <a:buNone/>
            </a:pPr>
            <a:endParaRPr sz="1200"/>
          </a:p>
          <a:p>
            <a:pPr marL="91440" lvl="0" indent="-203200" algn="just" rtl="0">
              <a:lnSpc>
                <a:spcPct val="90000"/>
              </a:lnSpc>
              <a:spcBef>
                <a:spcPts val="1600"/>
              </a:spcBef>
              <a:spcAft>
                <a:spcPts val="0"/>
              </a:spcAft>
              <a:buSzPts val="3200"/>
              <a:buChar char=" "/>
            </a:pPr>
            <a:r>
              <a:rPr lang="es-ES" sz="3200"/>
              <a:t>No debe utilizar su capacidad y habilidades de forma deshonesta, o de forma que deshonre la profesión. </a:t>
            </a:r>
            <a:endParaRPr/>
          </a:p>
          <a:p>
            <a:pPr marL="0" lvl="0" indent="0" algn="l" rtl="0">
              <a:lnSpc>
                <a:spcPct val="90000"/>
              </a:lnSpc>
              <a:spcBef>
                <a:spcPts val="1400"/>
              </a:spcBef>
              <a:spcAft>
                <a:spcPts val="0"/>
              </a:spcAft>
              <a:buSzPts val="1400"/>
              <a:buNone/>
            </a:pPr>
            <a:endParaRPr sz="1400"/>
          </a:p>
        </p:txBody>
      </p:sp>
      <p:sp>
        <p:nvSpPr>
          <p:cNvPr id="597" name="Google Shape;597;p19"/>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27</a:t>
            </a:fld>
            <a:endParaRPr/>
          </a:p>
        </p:txBody>
      </p:sp>
      <p:sp>
        <p:nvSpPr>
          <p:cNvPr id="598" name="Google Shape;598;p19"/>
          <p:cNvSpPr txBox="1">
            <a:spLocks noGrp="1"/>
          </p:cNvSpPr>
          <p:nvPr>
            <p:ph type="body" idx="4294967295"/>
          </p:nvPr>
        </p:nvSpPr>
        <p:spPr>
          <a:xfrm>
            <a:off x="8437877" y="5562706"/>
            <a:ext cx="2171700" cy="306388"/>
          </a:xfrm>
          <a:prstGeom prst="rect">
            <a:avLst/>
          </a:prstGeom>
          <a:noFill/>
          <a:ln>
            <a:noFill/>
          </a:ln>
        </p:spPr>
        <p:txBody>
          <a:bodyPr spcFirstLastPara="1" wrap="square" lIns="0" tIns="45700" rIns="0" bIns="45700" anchor="t" anchorCtr="0">
            <a:normAutofit fontScale="77500" lnSpcReduction="20000"/>
          </a:bodyPr>
          <a:lstStyle/>
          <a:p>
            <a:pPr marL="91440" lvl="0" indent="-98425" algn="l" rtl="0">
              <a:lnSpc>
                <a:spcPct val="90000"/>
              </a:lnSpc>
              <a:spcBef>
                <a:spcPts val="0"/>
              </a:spcBef>
              <a:spcAft>
                <a:spcPts val="0"/>
              </a:spcAft>
              <a:buSzPct val="100000"/>
              <a:buChar char=" "/>
            </a:pPr>
            <a:r>
              <a:rPr lang="es-ES">
                <a:solidFill>
                  <a:srgbClr val="C00000"/>
                </a:solidFill>
              </a:rPr>
              <a:t>Sommerville – Capítulo 1</a:t>
            </a:r>
            <a:endParaRPr>
              <a:solidFill>
                <a:srgbClr val="C00000"/>
              </a:solidFill>
            </a:endParaRPr>
          </a:p>
          <a:p>
            <a:pPr marL="91440" lvl="0" indent="0" algn="l" rtl="0">
              <a:lnSpc>
                <a:spcPct val="90000"/>
              </a:lnSpc>
              <a:spcBef>
                <a:spcPts val="1400"/>
              </a:spcBef>
              <a:spcAft>
                <a:spcPts val="0"/>
              </a:spcAft>
              <a:buSzPct val="100000"/>
              <a:buNone/>
            </a:pPr>
            <a:endParaRPr>
              <a:solidFill>
                <a:srgbClr val="C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6">
                                            <p:txEl>
                                              <p:pRg st="0" end="0"/>
                                            </p:txEl>
                                          </p:spTgt>
                                        </p:tgtEl>
                                        <p:attrNameLst>
                                          <p:attrName>style.visibility</p:attrName>
                                        </p:attrNameLst>
                                      </p:cBhvr>
                                      <p:to>
                                        <p:strVal val="visible"/>
                                      </p:to>
                                    </p:set>
                                    <p:animEffect transition="in" filter="fade">
                                      <p:cBhvr>
                                        <p:cTn id="7" dur="2000"/>
                                        <p:tgtEl>
                                          <p:spTgt spid="59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6">
                                            <p:txEl>
                                              <p:pRg st="1" end="1"/>
                                            </p:txEl>
                                          </p:spTgt>
                                        </p:tgtEl>
                                        <p:attrNameLst>
                                          <p:attrName>style.visibility</p:attrName>
                                        </p:attrNameLst>
                                      </p:cBhvr>
                                      <p:to>
                                        <p:strVal val="visible"/>
                                      </p:to>
                                    </p:set>
                                    <p:animEffect transition="in" filter="fade">
                                      <p:cBhvr>
                                        <p:cTn id="12" dur="2000"/>
                                        <p:tgtEl>
                                          <p:spTgt spid="59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6">
                                            <p:txEl>
                                              <p:pRg st="2" end="2"/>
                                            </p:txEl>
                                          </p:spTgt>
                                        </p:tgtEl>
                                        <p:attrNameLst>
                                          <p:attrName>style.visibility</p:attrName>
                                        </p:attrNameLst>
                                      </p:cBhvr>
                                      <p:to>
                                        <p:strVal val="visible"/>
                                      </p:to>
                                    </p:set>
                                    <p:animEffect transition="in" filter="fade">
                                      <p:cBhvr>
                                        <p:cTn id="17" dur="2000"/>
                                        <p:tgtEl>
                                          <p:spTgt spid="59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6">
                                            <p:txEl>
                                              <p:pRg st="3" end="3"/>
                                            </p:txEl>
                                          </p:spTgt>
                                        </p:tgtEl>
                                        <p:attrNameLst>
                                          <p:attrName>style.visibility</p:attrName>
                                        </p:attrNameLst>
                                      </p:cBhvr>
                                      <p:to>
                                        <p:strVal val="visible"/>
                                      </p:to>
                                    </p:set>
                                    <p:animEffect transition="in" filter="fade">
                                      <p:cBhvr>
                                        <p:cTn id="22" dur="2000"/>
                                        <p:tgtEl>
                                          <p:spTgt spid="59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6">
                                            <p:txEl>
                                              <p:pRg st="4" end="4"/>
                                            </p:txEl>
                                          </p:spTgt>
                                        </p:tgtEl>
                                        <p:attrNameLst>
                                          <p:attrName>style.visibility</p:attrName>
                                        </p:attrNameLst>
                                      </p:cBhvr>
                                      <p:to>
                                        <p:strVal val="visible"/>
                                      </p:to>
                                    </p:set>
                                    <p:animEffect transition="in" filter="fade">
                                      <p:cBhvr>
                                        <p:cTn id="27" dur="2000"/>
                                        <p:tgtEl>
                                          <p:spTgt spid="59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20"/>
          <p:cNvSpPr txBox="1">
            <a:spLocks noGrp="1"/>
          </p:cNvSpPr>
          <p:nvPr>
            <p:ph type="title"/>
          </p:nvPr>
        </p:nvSpPr>
        <p:spPr>
          <a:xfrm>
            <a:off x="625900" y="643374"/>
            <a:ext cx="10816200" cy="8427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3600"/>
              <a:buFont typeface="Calibri"/>
              <a:buNone/>
            </a:pPr>
            <a:r>
              <a:rPr lang="es-ES" sz="4400" b="1"/>
              <a:t>Responsabilidad profesional y ética</a:t>
            </a:r>
            <a:endParaRPr sz="4400" b="1"/>
          </a:p>
        </p:txBody>
      </p:sp>
      <p:sp>
        <p:nvSpPr>
          <p:cNvPr id="605" name="Google Shape;605;p20"/>
          <p:cNvSpPr txBox="1">
            <a:spLocks noGrp="1"/>
          </p:cNvSpPr>
          <p:nvPr>
            <p:ph type="sldNum" idx="12"/>
          </p:nvPr>
        </p:nvSpPr>
        <p:spPr>
          <a:xfrm>
            <a:off x="9286734" y="2852613"/>
            <a:ext cx="2937891" cy="104857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28</a:t>
            </a:fld>
            <a:endParaRPr/>
          </a:p>
        </p:txBody>
      </p:sp>
      <p:sp>
        <p:nvSpPr>
          <p:cNvPr id="606" name="Google Shape;606;p20"/>
          <p:cNvSpPr txBox="1">
            <a:spLocks noGrp="1"/>
          </p:cNvSpPr>
          <p:nvPr>
            <p:ph type="body" idx="1"/>
          </p:nvPr>
        </p:nvSpPr>
        <p:spPr>
          <a:xfrm>
            <a:off x="5976011" y="6509537"/>
            <a:ext cx="2171244" cy="305415"/>
          </a:xfrm>
          <a:prstGeom prst="rect">
            <a:avLst/>
          </a:prstGeom>
          <a:noFill/>
          <a:ln>
            <a:noFill/>
          </a:ln>
        </p:spPr>
        <p:txBody>
          <a:bodyPr spcFirstLastPara="1" wrap="square" lIns="0" tIns="45700" rIns="0" bIns="45700" anchor="t" anchorCtr="0">
            <a:noAutofit/>
          </a:bodyPr>
          <a:lstStyle/>
          <a:p>
            <a:pPr marL="91440" lvl="0" indent="-91440" algn="l" rtl="0">
              <a:lnSpc>
                <a:spcPct val="90000"/>
              </a:lnSpc>
              <a:spcBef>
                <a:spcPts val="0"/>
              </a:spcBef>
              <a:spcAft>
                <a:spcPts val="0"/>
              </a:spcAft>
              <a:buSzPts val="800"/>
              <a:buNone/>
            </a:pPr>
            <a:r>
              <a:rPr lang="es-ES"/>
              <a:t>Sommerville – Capítulo 1</a:t>
            </a:r>
            <a:endParaRPr/>
          </a:p>
          <a:p>
            <a:pPr marL="91440" lvl="0" indent="-91440" algn="l" rtl="0">
              <a:lnSpc>
                <a:spcPct val="90000"/>
              </a:lnSpc>
              <a:spcBef>
                <a:spcPts val="0"/>
              </a:spcBef>
              <a:spcAft>
                <a:spcPts val="0"/>
              </a:spcAft>
              <a:buSzPts val="825"/>
              <a:buNone/>
            </a:pPr>
            <a:endParaRPr/>
          </a:p>
        </p:txBody>
      </p:sp>
      <p:sp>
        <p:nvSpPr>
          <p:cNvPr id="607" name="Google Shape;607;p20"/>
          <p:cNvSpPr txBox="1">
            <a:spLocks noGrp="1"/>
          </p:cNvSpPr>
          <p:nvPr>
            <p:ph type="body" idx="2"/>
          </p:nvPr>
        </p:nvSpPr>
        <p:spPr>
          <a:xfrm>
            <a:off x="797358" y="1758429"/>
            <a:ext cx="9832618" cy="4478753"/>
          </a:xfrm>
          <a:prstGeom prst="rect">
            <a:avLst/>
          </a:prstGeom>
          <a:noFill/>
          <a:ln>
            <a:noFill/>
          </a:ln>
        </p:spPr>
        <p:txBody>
          <a:bodyPr spcFirstLastPara="1" wrap="square" lIns="0" tIns="45700" rIns="0" bIns="45700" anchor="t" anchorCtr="0">
            <a:noAutofit/>
          </a:bodyPr>
          <a:lstStyle/>
          <a:p>
            <a:pPr marL="68580" lvl="0" indent="-152400" algn="just" rtl="0">
              <a:lnSpc>
                <a:spcPct val="90000"/>
              </a:lnSpc>
              <a:spcBef>
                <a:spcPts val="0"/>
              </a:spcBef>
              <a:spcAft>
                <a:spcPts val="0"/>
              </a:spcAft>
              <a:buSzPts val="2400"/>
              <a:buChar char="»"/>
            </a:pPr>
            <a:r>
              <a:rPr lang="es-ES" sz="2400"/>
              <a:t>Confidencialidad</a:t>
            </a:r>
            <a:endParaRPr/>
          </a:p>
          <a:p>
            <a:pPr marL="384048" lvl="1" indent="-182880" algn="l" rtl="0">
              <a:lnSpc>
                <a:spcPct val="90000"/>
              </a:lnSpc>
              <a:spcBef>
                <a:spcPts val="400"/>
              </a:spcBef>
              <a:spcAft>
                <a:spcPts val="0"/>
              </a:spcAft>
              <a:buSzPts val="2000"/>
              <a:buChar char="◦"/>
            </a:pPr>
            <a:r>
              <a:rPr lang="es-ES" sz="2000"/>
              <a:t>Respetar la confidencialidad de sus empleados y clientes</a:t>
            </a:r>
            <a:endParaRPr/>
          </a:p>
          <a:p>
            <a:pPr marL="68580" lvl="0" indent="-152400" algn="l" rtl="0">
              <a:lnSpc>
                <a:spcPct val="90000"/>
              </a:lnSpc>
              <a:spcBef>
                <a:spcPts val="1600"/>
              </a:spcBef>
              <a:spcAft>
                <a:spcPts val="0"/>
              </a:spcAft>
              <a:buClr>
                <a:srgbClr val="C00000"/>
              </a:buClr>
              <a:buSzPts val="2400"/>
              <a:buFont typeface="Arial"/>
              <a:buChar char="»"/>
            </a:pPr>
            <a:r>
              <a:rPr lang="es-ES" sz="2400"/>
              <a:t>Competencia</a:t>
            </a:r>
            <a:endParaRPr/>
          </a:p>
          <a:p>
            <a:pPr marL="384048" lvl="1" indent="-182880" algn="l" rtl="0">
              <a:lnSpc>
                <a:spcPct val="90000"/>
              </a:lnSpc>
              <a:spcBef>
                <a:spcPts val="400"/>
              </a:spcBef>
              <a:spcAft>
                <a:spcPts val="0"/>
              </a:spcAft>
              <a:buSzPts val="2000"/>
              <a:buChar char="◦"/>
            </a:pPr>
            <a:r>
              <a:rPr lang="es-ES" sz="2000"/>
              <a:t>No falsificar el nivel de competencia y aceptar responsabilidades fuera de su capacidad</a:t>
            </a:r>
            <a:endParaRPr/>
          </a:p>
          <a:p>
            <a:pPr marL="68580" lvl="0" indent="-152400" algn="l" rtl="0">
              <a:lnSpc>
                <a:spcPct val="90000"/>
              </a:lnSpc>
              <a:spcBef>
                <a:spcPts val="1600"/>
              </a:spcBef>
              <a:spcAft>
                <a:spcPts val="0"/>
              </a:spcAft>
              <a:buClr>
                <a:srgbClr val="C00000"/>
              </a:buClr>
              <a:buSzPts val="2400"/>
              <a:buFont typeface="Arial"/>
              <a:buChar char="»"/>
            </a:pPr>
            <a:r>
              <a:rPr lang="es-ES" sz="2400"/>
              <a:t>Derechos de la propiedad intelectual</a:t>
            </a:r>
            <a:endParaRPr/>
          </a:p>
          <a:p>
            <a:pPr marL="384048" lvl="1" indent="-182880" algn="l" rtl="0">
              <a:lnSpc>
                <a:spcPct val="90000"/>
              </a:lnSpc>
              <a:spcBef>
                <a:spcPts val="400"/>
              </a:spcBef>
              <a:spcAft>
                <a:spcPts val="0"/>
              </a:spcAft>
              <a:buSzPts val="2000"/>
              <a:buChar char="◦"/>
            </a:pPr>
            <a:r>
              <a:rPr lang="es-ES" sz="2000"/>
              <a:t>Conocer la leyes vigentes sobre las patentes y copyright</a:t>
            </a:r>
            <a:endParaRPr/>
          </a:p>
          <a:p>
            <a:pPr marL="68580" lvl="0" indent="-152400" algn="l" rtl="0">
              <a:lnSpc>
                <a:spcPct val="90000"/>
              </a:lnSpc>
              <a:spcBef>
                <a:spcPts val="1600"/>
              </a:spcBef>
              <a:spcAft>
                <a:spcPts val="0"/>
              </a:spcAft>
              <a:buClr>
                <a:srgbClr val="C00000"/>
              </a:buClr>
              <a:buSzPts val="2400"/>
              <a:buFont typeface="Arial"/>
              <a:buChar char="»"/>
            </a:pPr>
            <a:r>
              <a:rPr lang="es-ES" sz="2400"/>
              <a:t>Uso inapropiado de las computadoras</a:t>
            </a:r>
            <a:endParaRPr/>
          </a:p>
          <a:p>
            <a:pPr marL="384048" lvl="1" indent="-182880" algn="l" rtl="0">
              <a:lnSpc>
                <a:spcPct val="90000"/>
              </a:lnSpc>
              <a:spcBef>
                <a:spcPts val="400"/>
              </a:spcBef>
              <a:spcAft>
                <a:spcPts val="0"/>
              </a:spcAft>
              <a:buSzPts val="2000"/>
              <a:buChar char="◦"/>
            </a:pPr>
            <a:r>
              <a:rPr lang="es-ES" sz="2000"/>
              <a:t>No debe utilizar sus habilidades técnicas para utilizar de forma inapropiada otras computadoras</a:t>
            </a:r>
            <a:endParaRPr/>
          </a:p>
          <a:p>
            <a:pPr marL="0" lvl="0" indent="0" algn="l" rtl="0">
              <a:lnSpc>
                <a:spcPct val="90000"/>
              </a:lnSpc>
              <a:spcBef>
                <a:spcPts val="1600"/>
              </a:spcBef>
              <a:spcAft>
                <a:spcPts val="0"/>
              </a:spcAft>
              <a:buClr>
                <a:srgbClr val="C00000"/>
              </a:buClr>
              <a:buSzPts val="2400"/>
              <a:buNone/>
            </a:pPr>
            <a:r>
              <a:rPr lang="es-ES" sz="2400" b="1" i="1"/>
              <a:t>Existen diferentes organizaciones como ACM o IEEE que sugieren diferentes códigos de ética a respetar</a:t>
            </a:r>
            <a:endParaRPr b="1"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07">
                                            <p:txEl>
                                              <p:pRg st="0" end="0"/>
                                            </p:txEl>
                                          </p:spTgt>
                                        </p:tgtEl>
                                        <p:attrNameLst>
                                          <p:attrName>style.visibility</p:attrName>
                                        </p:attrNameLst>
                                      </p:cBhvr>
                                      <p:to>
                                        <p:strVal val="visible"/>
                                      </p:to>
                                    </p:set>
                                    <p:animEffect transition="in" filter="fade">
                                      <p:cBhvr>
                                        <p:cTn id="7" dur="2000"/>
                                        <p:tgtEl>
                                          <p:spTgt spid="60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07">
                                            <p:txEl>
                                              <p:pRg st="1" end="1"/>
                                            </p:txEl>
                                          </p:spTgt>
                                        </p:tgtEl>
                                        <p:attrNameLst>
                                          <p:attrName>style.visibility</p:attrName>
                                        </p:attrNameLst>
                                      </p:cBhvr>
                                      <p:to>
                                        <p:strVal val="visible"/>
                                      </p:to>
                                    </p:set>
                                    <p:animEffect transition="in" filter="fade">
                                      <p:cBhvr>
                                        <p:cTn id="12" dur="2000"/>
                                        <p:tgtEl>
                                          <p:spTgt spid="60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07">
                                            <p:txEl>
                                              <p:pRg st="2" end="2"/>
                                            </p:txEl>
                                          </p:spTgt>
                                        </p:tgtEl>
                                        <p:attrNameLst>
                                          <p:attrName>style.visibility</p:attrName>
                                        </p:attrNameLst>
                                      </p:cBhvr>
                                      <p:to>
                                        <p:strVal val="visible"/>
                                      </p:to>
                                    </p:set>
                                    <p:animEffect transition="in" filter="fade">
                                      <p:cBhvr>
                                        <p:cTn id="17" dur="2000"/>
                                        <p:tgtEl>
                                          <p:spTgt spid="60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07">
                                            <p:txEl>
                                              <p:pRg st="3" end="3"/>
                                            </p:txEl>
                                          </p:spTgt>
                                        </p:tgtEl>
                                        <p:attrNameLst>
                                          <p:attrName>style.visibility</p:attrName>
                                        </p:attrNameLst>
                                      </p:cBhvr>
                                      <p:to>
                                        <p:strVal val="visible"/>
                                      </p:to>
                                    </p:set>
                                    <p:animEffect transition="in" filter="fade">
                                      <p:cBhvr>
                                        <p:cTn id="22" dur="2000"/>
                                        <p:tgtEl>
                                          <p:spTgt spid="60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07">
                                            <p:txEl>
                                              <p:pRg st="4" end="4"/>
                                            </p:txEl>
                                          </p:spTgt>
                                        </p:tgtEl>
                                        <p:attrNameLst>
                                          <p:attrName>style.visibility</p:attrName>
                                        </p:attrNameLst>
                                      </p:cBhvr>
                                      <p:to>
                                        <p:strVal val="visible"/>
                                      </p:to>
                                    </p:set>
                                    <p:animEffect transition="in" filter="fade">
                                      <p:cBhvr>
                                        <p:cTn id="27" dur="2000"/>
                                        <p:tgtEl>
                                          <p:spTgt spid="60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07">
                                            <p:txEl>
                                              <p:pRg st="5" end="5"/>
                                            </p:txEl>
                                          </p:spTgt>
                                        </p:tgtEl>
                                        <p:attrNameLst>
                                          <p:attrName>style.visibility</p:attrName>
                                        </p:attrNameLst>
                                      </p:cBhvr>
                                      <p:to>
                                        <p:strVal val="visible"/>
                                      </p:to>
                                    </p:set>
                                    <p:animEffect transition="in" filter="fade">
                                      <p:cBhvr>
                                        <p:cTn id="32" dur="2000"/>
                                        <p:tgtEl>
                                          <p:spTgt spid="60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07">
                                            <p:txEl>
                                              <p:pRg st="6" end="6"/>
                                            </p:txEl>
                                          </p:spTgt>
                                        </p:tgtEl>
                                        <p:attrNameLst>
                                          <p:attrName>style.visibility</p:attrName>
                                        </p:attrNameLst>
                                      </p:cBhvr>
                                      <p:to>
                                        <p:strVal val="visible"/>
                                      </p:to>
                                    </p:set>
                                    <p:animEffect transition="in" filter="fade">
                                      <p:cBhvr>
                                        <p:cTn id="37" dur="2000"/>
                                        <p:tgtEl>
                                          <p:spTgt spid="60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07">
                                            <p:txEl>
                                              <p:pRg st="7" end="7"/>
                                            </p:txEl>
                                          </p:spTgt>
                                        </p:tgtEl>
                                        <p:attrNameLst>
                                          <p:attrName>style.visibility</p:attrName>
                                        </p:attrNameLst>
                                      </p:cBhvr>
                                      <p:to>
                                        <p:strVal val="visible"/>
                                      </p:to>
                                    </p:set>
                                    <p:animEffect transition="in" filter="fade">
                                      <p:cBhvr>
                                        <p:cTn id="42" dur="2000"/>
                                        <p:tgtEl>
                                          <p:spTgt spid="60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07">
                                            <p:txEl>
                                              <p:pRg st="8" end="8"/>
                                            </p:txEl>
                                          </p:spTgt>
                                        </p:tgtEl>
                                        <p:attrNameLst>
                                          <p:attrName>style.visibility</p:attrName>
                                        </p:attrNameLst>
                                      </p:cBhvr>
                                      <p:to>
                                        <p:strVal val="visible"/>
                                      </p:to>
                                    </p:set>
                                    <p:animEffect transition="in" filter="fade">
                                      <p:cBhvr>
                                        <p:cTn id="47" dur="2000"/>
                                        <p:tgtEl>
                                          <p:spTgt spid="60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21"/>
          <p:cNvSpPr txBox="1">
            <a:spLocks noGrp="1"/>
          </p:cNvSpPr>
          <p:nvPr>
            <p:ph type="ctrTitle"/>
          </p:nvPr>
        </p:nvSpPr>
        <p:spPr>
          <a:xfrm>
            <a:off x="1101709" y="758952"/>
            <a:ext cx="10098900" cy="35661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6000"/>
              <a:buFont typeface="Calibri"/>
              <a:buNone/>
            </a:pPr>
            <a:r>
              <a:rPr lang="es-ES" sz="6000" b="1"/>
              <a:t>Técnicas de comunicación</a:t>
            </a:r>
            <a:endParaRPr/>
          </a:p>
        </p:txBody>
      </p:sp>
      <p:sp>
        <p:nvSpPr>
          <p:cNvPr id="614" name="Google Shape;614;p21"/>
          <p:cNvSpPr txBox="1">
            <a:spLocks noGrp="1"/>
          </p:cNvSpPr>
          <p:nvPr>
            <p:ph type="subTitle" idx="1"/>
          </p:nvPr>
        </p:nvSpPr>
        <p:spPr>
          <a:xfrm>
            <a:off x="1104491" y="4455621"/>
            <a:ext cx="10098900" cy="1143000"/>
          </a:xfrm>
          <a:prstGeom prst="rect">
            <a:avLst/>
          </a:prstGeom>
          <a:noFill/>
          <a:ln>
            <a:noFill/>
          </a:ln>
        </p:spPr>
        <p:txBody>
          <a:bodyPr spcFirstLastPara="1" wrap="square" lIns="0" tIns="45700" rIns="0" bIns="45700" anchor="t" anchorCtr="0">
            <a:normAutofit/>
          </a:bodyPr>
          <a:lstStyle/>
          <a:p>
            <a:pPr marL="91440" lvl="0" indent="0" algn="l" rtl="0">
              <a:lnSpc>
                <a:spcPct val="90000"/>
              </a:lnSpc>
              <a:spcBef>
                <a:spcPts val="0"/>
              </a:spcBef>
              <a:spcAft>
                <a:spcPts val="0"/>
              </a:spcAft>
              <a:buSzPts val="2000"/>
              <a:buNone/>
            </a:pPr>
            <a:endParaRPr/>
          </a:p>
        </p:txBody>
      </p:sp>
      <p:sp>
        <p:nvSpPr>
          <p:cNvPr id="615" name="Google Shape;615;p21"/>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29</a:t>
            </a:fld>
            <a:endParaRPr/>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97"/>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15" name="Google Shape;315;p97"/>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457200" lvl="0" indent="-342900" algn="l" rtl="0">
              <a:lnSpc>
                <a:spcPct val="90000"/>
              </a:lnSpc>
              <a:spcBef>
                <a:spcPts val="1200"/>
              </a:spcBef>
              <a:spcAft>
                <a:spcPts val="0"/>
              </a:spcAft>
              <a:buSzPts val="1800"/>
              <a:buChar char=" "/>
            </a:pPr>
            <a:r>
              <a:rPr lang="es-ES" b="1"/>
              <a:t>Turno 1</a:t>
            </a:r>
            <a:r>
              <a:rPr lang="es-ES"/>
              <a:t> </a:t>
            </a:r>
            <a:endParaRPr sz="1400"/>
          </a:p>
          <a:p>
            <a:pPr marL="1371600" lvl="2" indent="-342900" algn="l" rtl="0">
              <a:lnSpc>
                <a:spcPct val="90000"/>
              </a:lnSpc>
              <a:spcBef>
                <a:spcPts val="400"/>
              </a:spcBef>
              <a:spcAft>
                <a:spcPts val="0"/>
              </a:spcAft>
              <a:buSzPts val="1800"/>
              <a:buChar char="◦"/>
            </a:pPr>
            <a:r>
              <a:rPr lang="es-ES" sz="1600"/>
              <a:t>TEORÍA: LUNES 11hs (Aula 5) –  Marcos Boracchia</a:t>
            </a:r>
            <a:endParaRPr sz="1200"/>
          </a:p>
          <a:p>
            <a:pPr marL="457200" lvl="0" indent="-342900" algn="l" rtl="0">
              <a:lnSpc>
                <a:spcPct val="90000"/>
              </a:lnSpc>
              <a:spcBef>
                <a:spcPts val="1200"/>
              </a:spcBef>
              <a:spcAft>
                <a:spcPts val="0"/>
              </a:spcAft>
              <a:buSzPts val="1800"/>
              <a:buChar char=" "/>
            </a:pPr>
            <a:r>
              <a:rPr lang="es-ES" b="1"/>
              <a:t>Turno 2</a:t>
            </a:r>
            <a:r>
              <a:rPr lang="es-ES"/>
              <a:t> </a:t>
            </a:r>
            <a:endParaRPr sz="1400"/>
          </a:p>
          <a:p>
            <a:pPr marL="1371600" lvl="2" indent="-342900" algn="l" rtl="0">
              <a:lnSpc>
                <a:spcPct val="90000"/>
              </a:lnSpc>
              <a:spcBef>
                <a:spcPts val="400"/>
              </a:spcBef>
              <a:spcAft>
                <a:spcPts val="0"/>
              </a:spcAft>
              <a:buSzPts val="1800"/>
              <a:buChar char="◦"/>
            </a:pPr>
            <a:r>
              <a:rPr lang="es-ES" sz="1600"/>
              <a:t>TEORIA: MIERCOLES 14hs (aula 11) –  Alejandro González</a:t>
            </a:r>
            <a:endParaRPr sz="1200"/>
          </a:p>
          <a:p>
            <a:pPr marL="457200" lvl="0" indent="-342900" algn="l" rtl="0">
              <a:lnSpc>
                <a:spcPct val="90000"/>
              </a:lnSpc>
              <a:spcBef>
                <a:spcPts val="1200"/>
              </a:spcBef>
              <a:spcAft>
                <a:spcPts val="0"/>
              </a:spcAft>
              <a:buSzPts val="1800"/>
              <a:buChar char=" "/>
            </a:pPr>
            <a:r>
              <a:rPr lang="es-ES" b="1"/>
              <a:t>Turno 3</a:t>
            </a:r>
            <a:r>
              <a:rPr lang="es-ES"/>
              <a:t> </a:t>
            </a:r>
            <a:endParaRPr sz="1400"/>
          </a:p>
          <a:p>
            <a:pPr marL="1371600" lvl="2" indent="-342900" algn="l" rtl="0">
              <a:lnSpc>
                <a:spcPct val="90000"/>
              </a:lnSpc>
              <a:spcBef>
                <a:spcPts val="400"/>
              </a:spcBef>
              <a:spcAft>
                <a:spcPts val="0"/>
              </a:spcAft>
              <a:buSzPts val="1800"/>
              <a:buChar char="◦"/>
            </a:pPr>
            <a:r>
              <a:rPr lang="es-ES" sz="1600"/>
              <a:t>TEORÍA: JUEVES 17hs (aula 10B) –  Rocío Muñoz</a:t>
            </a:r>
            <a:endParaRPr sz="1200"/>
          </a:p>
          <a:p>
            <a:pPr marL="914400" lvl="1" indent="-228600" algn="l" rtl="0">
              <a:lnSpc>
                <a:spcPct val="90000"/>
              </a:lnSpc>
              <a:spcBef>
                <a:spcPts val="200"/>
              </a:spcBef>
              <a:spcAft>
                <a:spcPts val="0"/>
              </a:spcAft>
              <a:buSzPts val="1800"/>
              <a:buNone/>
            </a:pPr>
            <a:endParaRPr sz="2000"/>
          </a:p>
          <a:p>
            <a:pPr marL="914400" lvl="1" indent="-228600" algn="l" rtl="0">
              <a:lnSpc>
                <a:spcPct val="90000"/>
              </a:lnSpc>
              <a:spcBef>
                <a:spcPts val="200"/>
              </a:spcBef>
              <a:spcAft>
                <a:spcPts val="0"/>
              </a:spcAft>
              <a:buSzPts val="1800"/>
              <a:buNone/>
            </a:pPr>
            <a:r>
              <a:rPr lang="es-ES" sz="1600"/>
              <a:t>Tema horarios práctica consultar con JTPs: Virginia Ainchil, César Estrebou, Emanuel Nucilli</a:t>
            </a:r>
            <a:endParaRPr sz="1600"/>
          </a:p>
        </p:txBody>
      </p:sp>
      <p:sp>
        <p:nvSpPr>
          <p:cNvPr id="316" name="Google Shape;316;p97"/>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3</a:t>
            </a:fld>
            <a:endParaRPr/>
          </a:p>
        </p:txBody>
      </p:sp>
    </p:spTree>
  </p:cSld>
  <p:clrMapOvr>
    <a:masterClrMapping/>
  </p:clrMapOvr>
  <p:transition spd="med">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2"/>
          <p:cNvSpPr txBox="1">
            <a:spLocks noGrp="1"/>
          </p:cNvSpPr>
          <p:nvPr>
            <p:ph type="body" idx="1"/>
          </p:nvPr>
        </p:nvSpPr>
        <p:spPr>
          <a:xfrm>
            <a:off x="1080046" y="2060848"/>
            <a:ext cx="9832618" cy="4019874"/>
          </a:xfrm>
          <a:prstGeom prst="rect">
            <a:avLst/>
          </a:prstGeom>
          <a:noFill/>
          <a:ln>
            <a:noFill/>
          </a:ln>
        </p:spPr>
        <p:txBody>
          <a:bodyPr spcFirstLastPara="1" wrap="square" lIns="0" tIns="45700" rIns="0" bIns="45700" anchor="t" anchorCtr="0">
            <a:normAutofit/>
          </a:bodyPr>
          <a:lstStyle/>
          <a:p>
            <a:pPr marL="68580" lvl="0" indent="-127000" algn="l" rtl="0">
              <a:lnSpc>
                <a:spcPct val="90000"/>
              </a:lnSpc>
              <a:spcBef>
                <a:spcPts val="0"/>
              </a:spcBef>
              <a:spcAft>
                <a:spcPts val="0"/>
              </a:spcAft>
              <a:buClr>
                <a:srgbClr val="C00000"/>
              </a:buClr>
              <a:buSzPts val="2000"/>
              <a:buFont typeface="Arial"/>
              <a:buChar char="»"/>
            </a:pPr>
            <a:r>
              <a:rPr lang="es-ES" sz="2000"/>
              <a:t>Al iniciar un proyecto…</a:t>
            </a:r>
            <a:endParaRPr/>
          </a:p>
          <a:p>
            <a:pPr marL="384048" lvl="1" indent="-182880" algn="l" rtl="0">
              <a:lnSpc>
                <a:spcPct val="90000"/>
              </a:lnSpc>
              <a:spcBef>
                <a:spcPts val="400"/>
              </a:spcBef>
              <a:spcAft>
                <a:spcPts val="0"/>
              </a:spcAft>
              <a:buSzPts val="2000"/>
              <a:buChar char="◦"/>
            </a:pPr>
            <a:r>
              <a:rPr lang="es-ES" sz="2000"/>
              <a:t> ¿Cuál es la primera actividad?</a:t>
            </a:r>
            <a:endParaRPr/>
          </a:p>
          <a:p>
            <a:pPr marL="68580" lvl="0" indent="0" algn="l" rtl="0">
              <a:lnSpc>
                <a:spcPct val="90000"/>
              </a:lnSpc>
              <a:spcBef>
                <a:spcPts val="1600"/>
              </a:spcBef>
              <a:spcAft>
                <a:spcPts val="0"/>
              </a:spcAft>
              <a:buClr>
                <a:srgbClr val="C00000"/>
              </a:buClr>
              <a:buSzPts val="2000"/>
              <a:buFont typeface="Arial"/>
              <a:buNone/>
            </a:pPr>
            <a:endParaRPr sz="2000"/>
          </a:p>
        </p:txBody>
      </p:sp>
      <p:sp>
        <p:nvSpPr>
          <p:cNvPr id="621" name="Google Shape;621;p22"/>
          <p:cNvSpPr txBox="1">
            <a:spLocks noGrp="1"/>
          </p:cNvSpPr>
          <p:nvPr>
            <p:ph type="title"/>
          </p:nvPr>
        </p:nvSpPr>
        <p:spPr>
          <a:xfrm>
            <a:off x="647998" y="116632"/>
            <a:ext cx="10816259" cy="1129444"/>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Introducción </a:t>
            </a:r>
            <a:endParaRPr sz="4400" b="1"/>
          </a:p>
        </p:txBody>
      </p:sp>
      <p:sp>
        <p:nvSpPr>
          <p:cNvPr id="622" name="Google Shape;622;p2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30</a:t>
            </a:fld>
            <a:endParaRPr/>
          </a:p>
        </p:txBody>
      </p:sp>
      <p:sp>
        <p:nvSpPr>
          <p:cNvPr id="623" name="Google Shape;623;p22"/>
          <p:cNvSpPr/>
          <p:nvPr/>
        </p:nvSpPr>
        <p:spPr>
          <a:xfrm>
            <a:off x="2592214" y="2996952"/>
            <a:ext cx="6796074" cy="12003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s-ES" sz="3600" b="0" i="0" u="none" strike="noStrike" cap="none">
                <a:solidFill>
                  <a:schemeClr val="dk1"/>
                </a:solidFill>
                <a:latin typeface="Calibri"/>
                <a:ea typeface="Calibri"/>
                <a:cs typeface="Calibri"/>
                <a:sym typeface="Calibri"/>
              </a:rPr>
              <a:t>Saber</a:t>
            </a:r>
            <a:r>
              <a:rPr lang="es-ES" sz="3200" b="0" i="0" u="none" strike="noStrike" cap="none">
                <a:solidFill>
                  <a:schemeClr val="dk1"/>
                </a:solidFill>
                <a:latin typeface="Calibri"/>
                <a:ea typeface="Calibri"/>
                <a:cs typeface="Calibri"/>
                <a:sym typeface="Calibri"/>
              </a:rPr>
              <a:t> </a:t>
            </a:r>
            <a:r>
              <a:rPr lang="es-ES" sz="3600" b="0" i="0" u="none" strike="noStrike" cap="none">
                <a:solidFill>
                  <a:schemeClr val="dk1"/>
                </a:solidFill>
                <a:latin typeface="Calibri"/>
                <a:ea typeface="Calibri"/>
                <a:cs typeface="Calibri"/>
                <a:sym typeface="Calibri"/>
              </a:rPr>
              <a:t>lo que el usuario </a:t>
            </a:r>
            <a:r>
              <a:rPr lang="es-ES" sz="3600" b="0" i="0" u="sng" strike="noStrike" cap="none">
                <a:solidFill>
                  <a:schemeClr val="dk1"/>
                </a:solidFill>
                <a:latin typeface="Calibri"/>
                <a:ea typeface="Calibri"/>
                <a:cs typeface="Calibri"/>
                <a:sym typeface="Calibri"/>
              </a:rPr>
              <a:t>quiere</a:t>
            </a:r>
            <a:r>
              <a:rPr lang="es-ES" sz="3600" b="0" i="0" u="none" strike="noStrike" cap="none">
                <a:solidFill>
                  <a:schemeClr val="dk1"/>
                </a:solidFill>
                <a:latin typeface="Calibri"/>
                <a:ea typeface="Calibri"/>
                <a:cs typeface="Calibri"/>
                <a:sym typeface="Calibri"/>
              </a:rPr>
              <a:t>, </a:t>
            </a:r>
            <a:r>
              <a:rPr lang="es-ES" sz="3600" b="0" i="0" u="sng" strike="noStrike" cap="none">
                <a:solidFill>
                  <a:schemeClr val="dk1"/>
                </a:solidFill>
                <a:latin typeface="Calibri"/>
                <a:ea typeface="Calibri"/>
                <a:cs typeface="Calibri"/>
                <a:sym typeface="Calibri"/>
              </a:rPr>
              <a:t>cómo lo quiere</a:t>
            </a:r>
            <a:r>
              <a:rPr lang="es-ES" sz="3600" b="0" i="0" u="none" strike="noStrike" cap="none">
                <a:solidFill>
                  <a:schemeClr val="dk1"/>
                </a:solidFill>
                <a:latin typeface="Calibri"/>
                <a:ea typeface="Calibri"/>
                <a:cs typeface="Calibri"/>
                <a:sym typeface="Calibri"/>
              </a:rPr>
              <a:t>, </a:t>
            </a:r>
            <a:r>
              <a:rPr lang="es-ES" sz="3600" b="0" i="0" u="sng" strike="noStrike" cap="none">
                <a:solidFill>
                  <a:schemeClr val="dk1"/>
                </a:solidFill>
                <a:latin typeface="Calibri"/>
                <a:ea typeface="Calibri"/>
                <a:cs typeface="Calibri"/>
                <a:sym typeface="Calibri"/>
              </a:rPr>
              <a:t>cuándo</a:t>
            </a:r>
            <a:r>
              <a:rPr lang="es-ES" sz="3600" b="0" i="0" u="none" strike="noStrike" cap="none">
                <a:solidFill>
                  <a:schemeClr val="dk1"/>
                </a:solidFill>
                <a:latin typeface="Calibri"/>
                <a:ea typeface="Calibri"/>
                <a:cs typeface="Calibri"/>
                <a:sym typeface="Calibri"/>
              </a:rPr>
              <a:t> y </a:t>
            </a:r>
            <a:r>
              <a:rPr lang="es-ES" sz="3600" b="0" i="0" u="sng" strike="noStrike" cap="none">
                <a:solidFill>
                  <a:schemeClr val="dk1"/>
                </a:solidFill>
                <a:latin typeface="Calibri"/>
                <a:ea typeface="Calibri"/>
                <a:cs typeface="Calibri"/>
                <a:sym typeface="Calibri"/>
              </a:rPr>
              <a:t>porqué.</a:t>
            </a:r>
            <a:endParaRPr sz="1400" b="0" i="0" u="none" strike="noStrike" cap="none">
              <a:solidFill>
                <a:srgbClr val="000000"/>
              </a:solidFill>
              <a:latin typeface="Arial"/>
              <a:ea typeface="Arial"/>
              <a:cs typeface="Arial"/>
              <a:sym typeface="Arial"/>
            </a:endParaRPr>
          </a:p>
        </p:txBody>
      </p:sp>
      <p:pic>
        <p:nvPicPr>
          <p:cNvPr id="624" name="Google Shape;624;p22"/>
          <p:cNvPicPr preferRelativeResize="0"/>
          <p:nvPr/>
        </p:nvPicPr>
        <p:blipFill rotWithShape="1">
          <a:blip r:embed="rId3">
            <a:alphaModFix/>
          </a:blip>
          <a:srcRect/>
          <a:stretch/>
        </p:blipFill>
        <p:spPr>
          <a:xfrm>
            <a:off x="8289566" y="260651"/>
            <a:ext cx="3292117" cy="2412171"/>
          </a:xfrm>
          <a:prstGeom prst="rect">
            <a:avLst/>
          </a:prstGeom>
          <a:noFill/>
          <a:ln>
            <a:noFill/>
          </a:ln>
          <a:effectLst>
            <a:outerShdw blurRad="292100" dist="139700" dir="2700000" algn="tl" rotWithShape="0">
              <a:srgbClr val="333333">
                <a:alpha val="63137"/>
              </a:srgbClr>
            </a:outerShdw>
          </a:effectLst>
        </p:spPr>
      </p:pic>
      <p:sp>
        <p:nvSpPr>
          <p:cNvPr id="625" name="Google Shape;625;p22"/>
          <p:cNvSpPr txBox="1"/>
          <p:nvPr/>
        </p:nvSpPr>
        <p:spPr>
          <a:xfrm>
            <a:off x="1782688" y="4869164"/>
            <a:ext cx="6685753"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s-ES" sz="4400" b="0" i="0" u="none" strike="noStrike" cap="none">
                <a:solidFill>
                  <a:schemeClr val="dk1"/>
                </a:solidFill>
                <a:latin typeface="Calibri"/>
                <a:ea typeface="Calibri"/>
                <a:cs typeface="Calibri"/>
                <a:sym typeface="Calibri"/>
              </a:rPr>
              <a:t>Tenemos que Comunicarnos</a:t>
            </a:r>
            <a:endParaRPr sz="4400" b="0" i="0" u="none" strike="noStrike" cap="none">
              <a:solidFill>
                <a:schemeClr val="dk1"/>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3">
                                            <p:txEl>
                                              <p:pRg st="0" end="0"/>
                                            </p:txEl>
                                          </p:spTgt>
                                        </p:tgtEl>
                                        <p:attrNameLst>
                                          <p:attrName>style.visibility</p:attrName>
                                        </p:attrNameLst>
                                      </p:cBhvr>
                                      <p:to>
                                        <p:strVal val="visible"/>
                                      </p:to>
                                    </p:set>
                                    <p:animEffect transition="in" filter="fade">
                                      <p:cBhvr>
                                        <p:cTn id="7" dur="2000"/>
                                        <p:tgtEl>
                                          <p:spTgt spid="62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25">
                                            <p:txEl>
                                              <p:pRg st="0" end="0"/>
                                            </p:txEl>
                                          </p:spTgt>
                                        </p:tgtEl>
                                        <p:attrNameLst>
                                          <p:attrName>style.visibility</p:attrName>
                                        </p:attrNameLst>
                                      </p:cBhvr>
                                      <p:to>
                                        <p:strVal val="visible"/>
                                      </p:to>
                                    </p:set>
                                    <p:animEffect transition="in" filter="fade">
                                      <p:cBhvr>
                                        <p:cTn id="12" dur="2000"/>
                                        <p:tgtEl>
                                          <p:spTgt spid="6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23"/>
          <p:cNvSpPr txBox="1">
            <a:spLocks noGrp="1"/>
          </p:cNvSpPr>
          <p:nvPr>
            <p:ph type="title"/>
          </p:nvPr>
        </p:nvSpPr>
        <p:spPr>
          <a:xfrm>
            <a:off x="1101709" y="286604"/>
            <a:ext cx="10098900" cy="145080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El problema de la comunicación</a:t>
            </a:r>
            <a:endParaRPr sz="4400" b="1"/>
          </a:p>
        </p:txBody>
      </p:sp>
      <p:sp>
        <p:nvSpPr>
          <p:cNvPr id="631" name="Google Shape;631;p23"/>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31</a:t>
            </a:fld>
            <a:endParaRPr/>
          </a:p>
        </p:txBody>
      </p:sp>
      <p:pic>
        <p:nvPicPr>
          <p:cNvPr id="632" name="Google Shape;632;p23" descr="cid:1.1494796789@web51607.mail.re2.yahoo.com"/>
          <p:cNvPicPr preferRelativeResize="0"/>
          <p:nvPr/>
        </p:nvPicPr>
        <p:blipFill rotWithShape="1">
          <a:blip r:embed="rId3">
            <a:alphaModFix/>
          </a:blip>
          <a:srcRect/>
          <a:stretch/>
        </p:blipFill>
        <p:spPr>
          <a:xfrm>
            <a:off x="1101710" y="457200"/>
            <a:ext cx="9466486" cy="5514975"/>
          </a:xfrm>
          <a:prstGeom prst="rect">
            <a:avLst/>
          </a:prstGeom>
          <a:noFill/>
          <a:ln>
            <a:noFill/>
          </a:ln>
          <a:effectLst>
            <a:outerShdw blurRad="292100" dist="139700" dir="2700000" algn="tl" rotWithShape="0">
              <a:srgbClr val="333333">
                <a:alpha val="63137"/>
              </a:srgbClr>
            </a:outerShdw>
          </a:effectLst>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24"/>
          <p:cNvSpPr txBox="1">
            <a:spLocks noGrp="1"/>
          </p:cNvSpPr>
          <p:nvPr>
            <p:ph type="title"/>
          </p:nvPr>
        </p:nvSpPr>
        <p:spPr>
          <a:xfrm>
            <a:off x="1101709" y="286604"/>
            <a:ext cx="10098900" cy="14508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¿Qué vemos?</a:t>
            </a:r>
            <a:endParaRPr sz="4400" b="1"/>
          </a:p>
        </p:txBody>
      </p:sp>
      <p:sp>
        <p:nvSpPr>
          <p:cNvPr id="638" name="Google Shape;638;p2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32</a:t>
            </a:fld>
            <a:endParaRPr/>
          </a:p>
        </p:txBody>
      </p:sp>
      <p:pic>
        <p:nvPicPr>
          <p:cNvPr id="639" name="Google Shape;639;p24" descr="Resultado de imagen para imagenes con doble sentido"/>
          <p:cNvPicPr preferRelativeResize="0"/>
          <p:nvPr/>
        </p:nvPicPr>
        <p:blipFill rotWithShape="1">
          <a:blip r:embed="rId3">
            <a:alphaModFix/>
          </a:blip>
          <a:srcRect/>
          <a:stretch/>
        </p:blipFill>
        <p:spPr>
          <a:xfrm>
            <a:off x="3259039" y="1846747"/>
            <a:ext cx="5723134" cy="4275095"/>
          </a:xfrm>
          <a:prstGeom prst="rect">
            <a:avLst/>
          </a:prstGeom>
          <a:noFill/>
          <a:ln>
            <a:noFill/>
          </a:ln>
        </p:spPr>
      </p:pic>
      <p:pic>
        <p:nvPicPr>
          <p:cNvPr id="640" name="Google Shape;640;p24" descr="http://img130.imageshack.us/img130/8964/balconyillusion1.jpg"/>
          <p:cNvPicPr preferRelativeResize="0"/>
          <p:nvPr/>
        </p:nvPicPr>
        <p:blipFill rotWithShape="1">
          <a:blip r:embed="rId4">
            <a:alphaModFix/>
          </a:blip>
          <a:srcRect/>
          <a:stretch/>
        </p:blipFill>
        <p:spPr>
          <a:xfrm>
            <a:off x="4316216" y="1365912"/>
            <a:ext cx="5723133" cy="3895724"/>
          </a:xfrm>
          <a:prstGeom prst="rect">
            <a:avLst/>
          </a:prstGeom>
          <a:noFill/>
          <a:ln>
            <a:noFill/>
          </a:ln>
          <a:effectLst>
            <a:outerShdw blurRad="292100" dist="139700" dir="2700000" algn="tl" rotWithShape="0">
              <a:srgbClr val="333333">
                <a:alpha val="63137"/>
              </a:srgbClr>
            </a:outerShdw>
          </a:effectLst>
        </p:spPr>
      </p:pic>
      <p:pic>
        <p:nvPicPr>
          <p:cNvPr id="641" name="Google Shape;641;p24"/>
          <p:cNvPicPr preferRelativeResize="0"/>
          <p:nvPr/>
        </p:nvPicPr>
        <p:blipFill rotWithShape="1">
          <a:blip r:embed="rId5">
            <a:alphaModFix/>
          </a:blip>
          <a:srcRect/>
          <a:stretch/>
        </p:blipFill>
        <p:spPr>
          <a:xfrm>
            <a:off x="2039937" y="1682493"/>
            <a:ext cx="6313487" cy="451151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640"/>
                                        </p:tgtEl>
                                        <p:attrNameLst>
                                          <p:attrName>style.visibility</p:attrName>
                                        </p:attrNameLst>
                                      </p:cBhvr>
                                      <p:to>
                                        <p:strVal val="visible"/>
                                      </p:to>
                                    </p:set>
                                    <p:anim calcmode="lin" valueType="num">
                                      <p:cBhvr additive="base">
                                        <p:cTn id="11" dur="500"/>
                                        <p:tgtEl>
                                          <p:spTgt spid="640"/>
                                        </p:tgtEl>
                                        <p:attrNameLst>
                                          <p:attrName>ppt_y</p:attrName>
                                        </p:attrNameLst>
                                      </p:cBhvr>
                                      <p:tavLst>
                                        <p:tav tm="0">
                                          <p:val>
                                            <p:strVal val="#ppt_y+1"/>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6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25"/>
          <p:cNvSpPr txBox="1">
            <a:spLocks noGrp="1"/>
          </p:cNvSpPr>
          <p:nvPr>
            <p:ph type="title"/>
          </p:nvPr>
        </p:nvSpPr>
        <p:spPr>
          <a:xfrm>
            <a:off x="1101709" y="286604"/>
            <a:ext cx="10098900" cy="1218346"/>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La comunicación</a:t>
            </a:r>
            <a:endParaRPr sz="4400" b="1"/>
          </a:p>
        </p:txBody>
      </p:sp>
      <p:sp>
        <p:nvSpPr>
          <p:cNvPr id="647" name="Google Shape;647;p25"/>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33</a:t>
            </a:fld>
            <a:endParaRPr/>
          </a:p>
        </p:txBody>
      </p:sp>
      <p:sp>
        <p:nvSpPr>
          <p:cNvPr id="648" name="Google Shape;648;p25"/>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a:bodyPr>
          <a:lstStyle/>
          <a:p>
            <a:pPr marL="68580" lvl="0" indent="-177800" algn="l" rtl="0">
              <a:lnSpc>
                <a:spcPct val="90000"/>
              </a:lnSpc>
              <a:spcBef>
                <a:spcPts val="0"/>
              </a:spcBef>
              <a:spcAft>
                <a:spcPts val="0"/>
              </a:spcAft>
              <a:buClr>
                <a:srgbClr val="C00000"/>
              </a:buClr>
              <a:buSzPts val="2800"/>
              <a:buFont typeface="Arial"/>
              <a:buChar char="»"/>
            </a:pPr>
            <a:r>
              <a:rPr lang="es-ES" sz="2800"/>
              <a:t>La comunicación es la base para la obtención de las necesidades del cliente. </a:t>
            </a:r>
            <a:endParaRPr sz="2800"/>
          </a:p>
          <a:p>
            <a:pPr marL="68580" lvl="0" indent="-177800" algn="l" rtl="0">
              <a:lnSpc>
                <a:spcPct val="90000"/>
              </a:lnSpc>
              <a:spcBef>
                <a:spcPts val="1400"/>
              </a:spcBef>
              <a:spcAft>
                <a:spcPts val="0"/>
              </a:spcAft>
              <a:buClr>
                <a:srgbClr val="C00000"/>
              </a:buClr>
              <a:buSzPts val="2800"/>
              <a:buFont typeface="Arial"/>
              <a:buChar char="»"/>
            </a:pPr>
            <a:r>
              <a:rPr lang="es-ES" sz="2800"/>
              <a:t>Es la principal fuente de error</a:t>
            </a:r>
            <a:endParaRPr/>
          </a:p>
          <a:p>
            <a:pPr marL="68580" lvl="0" indent="0" algn="l" rtl="0">
              <a:lnSpc>
                <a:spcPct val="90000"/>
              </a:lnSpc>
              <a:spcBef>
                <a:spcPts val="1400"/>
              </a:spcBef>
              <a:spcAft>
                <a:spcPts val="0"/>
              </a:spcAft>
              <a:buClr>
                <a:srgbClr val="C00000"/>
              </a:buClr>
              <a:buSzPts val="2800"/>
              <a:buFont typeface="Arial"/>
              <a:buNone/>
            </a:pPr>
            <a:endParaRPr sz="2800"/>
          </a:p>
          <a:p>
            <a:pPr marL="68580" lvl="0" indent="-177800" algn="l" rtl="0">
              <a:lnSpc>
                <a:spcPct val="90000"/>
              </a:lnSpc>
              <a:spcBef>
                <a:spcPts val="1400"/>
              </a:spcBef>
              <a:spcAft>
                <a:spcPts val="0"/>
              </a:spcAft>
              <a:buClr>
                <a:srgbClr val="C00000"/>
              </a:buClr>
              <a:buSzPts val="2800"/>
              <a:buFont typeface="Arial"/>
              <a:buChar char="»"/>
            </a:pPr>
            <a:r>
              <a:rPr lang="es-ES" sz="2800"/>
              <a:t>Al hablar de necesidades, en términos más técnicos,  estamos hablando de </a:t>
            </a:r>
            <a:endParaRPr/>
          </a:p>
          <a:p>
            <a:pPr marL="749808" lvl="3" indent="-254000" algn="l" rtl="0">
              <a:lnSpc>
                <a:spcPct val="90000"/>
              </a:lnSpc>
              <a:spcBef>
                <a:spcPts val="400"/>
              </a:spcBef>
              <a:spcAft>
                <a:spcPts val="0"/>
              </a:spcAft>
              <a:buSzPts val="4000"/>
              <a:buChar char="◦"/>
            </a:pPr>
            <a:r>
              <a:rPr lang="es-ES" sz="4000" b="1" i="1"/>
              <a:t>Requerimientos.</a:t>
            </a:r>
            <a:endParaRPr sz="3200" b="1" i="1"/>
          </a:p>
        </p:txBody>
      </p:sp>
      <p:sp>
        <p:nvSpPr>
          <p:cNvPr id="649" name="Google Shape;649;p25"/>
          <p:cNvSpPr txBox="1"/>
          <p:nvPr/>
        </p:nvSpPr>
        <p:spPr>
          <a:xfrm>
            <a:off x="4972994"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26"/>
          <p:cNvSpPr txBox="1">
            <a:spLocks noGrp="1"/>
          </p:cNvSpPr>
          <p:nvPr>
            <p:ph type="title"/>
          </p:nvPr>
        </p:nvSpPr>
        <p:spPr>
          <a:xfrm>
            <a:off x="1101700" y="286601"/>
            <a:ext cx="10098900" cy="11817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Requerimientos</a:t>
            </a:r>
            <a:endParaRPr sz="4400" b="1"/>
          </a:p>
        </p:txBody>
      </p:sp>
      <p:sp>
        <p:nvSpPr>
          <p:cNvPr id="655" name="Google Shape;655;p26"/>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34</a:t>
            </a:fld>
            <a:endParaRPr/>
          </a:p>
        </p:txBody>
      </p:sp>
      <p:sp>
        <p:nvSpPr>
          <p:cNvPr id="656" name="Google Shape;656;p26"/>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lnSpcReduction="10000"/>
          </a:bodyPr>
          <a:lstStyle/>
          <a:p>
            <a:pPr marL="68580" lvl="0" indent="-68580" algn="l" rtl="0">
              <a:lnSpc>
                <a:spcPct val="90000"/>
              </a:lnSpc>
              <a:spcBef>
                <a:spcPts val="0"/>
              </a:spcBef>
              <a:spcAft>
                <a:spcPts val="0"/>
              </a:spcAft>
              <a:buClr>
                <a:srgbClr val="C00000"/>
              </a:buClr>
              <a:buSzPts val="2400"/>
              <a:buFont typeface="Arial"/>
              <a:buChar char="»"/>
            </a:pPr>
            <a:r>
              <a:rPr lang="es-ES" sz="2400"/>
              <a:t>Un </a:t>
            </a:r>
            <a:r>
              <a:rPr lang="es-ES" sz="2800" b="1" i="1"/>
              <a:t>R</a:t>
            </a:r>
            <a:r>
              <a:rPr lang="es-ES" sz="2400" b="1" i="1"/>
              <a:t>equerimiento </a:t>
            </a:r>
            <a:r>
              <a:rPr lang="es-ES" sz="2400"/>
              <a:t>(o requisito) es una característica del sistema o una descripción de algo que el sistema es capaz de hacer con el objeto de satisfacer el propósito del sistema.</a:t>
            </a:r>
            <a:endParaRPr/>
          </a:p>
          <a:p>
            <a:pPr marL="68580" lvl="0" indent="0" algn="l" rtl="0">
              <a:lnSpc>
                <a:spcPct val="90000"/>
              </a:lnSpc>
              <a:spcBef>
                <a:spcPts val="1400"/>
              </a:spcBef>
              <a:spcAft>
                <a:spcPts val="0"/>
              </a:spcAft>
              <a:buClr>
                <a:srgbClr val="C00000"/>
              </a:buClr>
              <a:buSzPts val="2400"/>
              <a:buFont typeface="Arial"/>
              <a:buNone/>
            </a:pPr>
            <a:endParaRPr sz="2400"/>
          </a:p>
          <a:p>
            <a:pPr marL="68580" lvl="0" indent="-68580" algn="l" rtl="0">
              <a:lnSpc>
                <a:spcPct val="90000"/>
              </a:lnSpc>
              <a:spcBef>
                <a:spcPts val="1200"/>
              </a:spcBef>
              <a:spcAft>
                <a:spcPts val="0"/>
              </a:spcAft>
              <a:buClr>
                <a:srgbClr val="C00000"/>
              </a:buClr>
              <a:buSzPts val="2400"/>
              <a:buFont typeface="Arial"/>
              <a:buChar char="»"/>
            </a:pPr>
            <a:r>
              <a:rPr lang="es-ES" sz="2400"/>
              <a:t>Definición IEEE-Std-610 </a:t>
            </a:r>
            <a:endParaRPr/>
          </a:p>
          <a:p>
            <a:pPr marL="566928" lvl="2" indent="-172878" algn="l" rtl="0">
              <a:lnSpc>
                <a:spcPct val="90000"/>
              </a:lnSpc>
              <a:spcBef>
                <a:spcPts val="1000"/>
              </a:spcBef>
              <a:spcAft>
                <a:spcPts val="0"/>
              </a:spcAft>
              <a:buSzPts val="2100"/>
              <a:buFont typeface="Noto Sans Symbols"/>
              <a:buChar char="❑"/>
            </a:pPr>
            <a:r>
              <a:rPr lang="es-ES" sz="2100" i="1"/>
              <a:t>Condición o capacidad que necesita el usuario para resolver un problema o alcanzar un objetivo</a:t>
            </a:r>
            <a:r>
              <a:rPr lang="es-ES" sz="2100"/>
              <a:t>.</a:t>
            </a:r>
            <a:endParaRPr/>
          </a:p>
          <a:p>
            <a:pPr marL="566928" lvl="2" indent="-172878" algn="l" rtl="0">
              <a:lnSpc>
                <a:spcPct val="90000"/>
              </a:lnSpc>
              <a:spcBef>
                <a:spcPts val="600"/>
              </a:spcBef>
              <a:spcAft>
                <a:spcPts val="0"/>
              </a:spcAft>
              <a:buSzPts val="2100"/>
              <a:buFont typeface="Noto Sans Symbols"/>
              <a:buChar char="❑"/>
            </a:pPr>
            <a:r>
              <a:rPr lang="es-ES" sz="2100" i="1"/>
              <a:t>Condición o capacidad que debe satisfacer o poseer un sistema o una componente de un sistema para satisfacer un contrato, un estándar, una especificación u otro documento formalmente impuesto</a:t>
            </a:r>
            <a:r>
              <a:rPr lang="es-ES" sz="2100"/>
              <a:t>.</a:t>
            </a:r>
            <a:endParaRPr/>
          </a:p>
          <a:p>
            <a:pPr marL="566928" lvl="2" indent="-172878" algn="l" rtl="0">
              <a:lnSpc>
                <a:spcPct val="90000"/>
              </a:lnSpc>
              <a:spcBef>
                <a:spcPts val="600"/>
              </a:spcBef>
              <a:spcAft>
                <a:spcPts val="0"/>
              </a:spcAft>
              <a:buSzPts val="2100"/>
              <a:buFont typeface="Noto Sans Symbols"/>
              <a:buChar char="❑"/>
            </a:pPr>
            <a:r>
              <a:rPr lang="es-ES" sz="2100"/>
              <a:t>Representación documentada de una condición o capacidad como en 1 o 2.</a:t>
            </a:r>
            <a:endParaRPr/>
          </a:p>
          <a:p>
            <a:pPr marL="68580" lvl="0" indent="-68580" algn="l" rtl="0">
              <a:lnSpc>
                <a:spcPct val="90000"/>
              </a:lnSpc>
              <a:spcBef>
                <a:spcPts val="1600"/>
              </a:spcBef>
              <a:spcAft>
                <a:spcPts val="0"/>
              </a:spcAft>
              <a:buSzPts val="1050"/>
              <a:buNone/>
            </a:pPr>
            <a:endParaRPr sz="1050"/>
          </a:p>
          <a:p>
            <a:pPr marL="68580" lvl="0" indent="-5080" algn="l" rtl="0">
              <a:lnSpc>
                <a:spcPct val="90000"/>
              </a:lnSpc>
              <a:spcBef>
                <a:spcPts val="1400"/>
              </a:spcBef>
              <a:spcAft>
                <a:spcPts val="0"/>
              </a:spcAft>
              <a:buClr>
                <a:srgbClr val="C00000"/>
              </a:buClr>
              <a:buSzPts val="1000"/>
              <a:buFont typeface="Arial"/>
              <a:buNone/>
            </a:pPr>
            <a:endParaRPr sz="1000"/>
          </a:p>
          <a:p>
            <a:pPr marL="68580" lvl="0" indent="-5080" algn="l" rtl="0">
              <a:lnSpc>
                <a:spcPct val="90000"/>
              </a:lnSpc>
              <a:spcBef>
                <a:spcPts val="1400"/>
              </a:spcBef>
              <a:spcAft>
                <a:spcPts val="0"/>
              </a:spcAft>
              <a:buClr>
                <a:srgbClr val="C00000"/>
              </a:buClr>
              <a:buSzPts val="1000"/>
              <a:buFont typeface="Arial"/>
              <a:buNone/>
            </a:pPr>
            <a:endParaRPr sz="1000"/>
          </a:p>
        </p:txBody>
      </p:sp>
      <p:sp>
        <p:nvSpPr>
          <p:cNvPr id="657" name="Google Shape;657;p26"/>
          <p:cNvSpPr txBox="1"/>
          <p:nvPr/>
        </p:nvSpPr>
        <p:spPr>
          <a:xfrm>
            <a:off x="4972994"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pic>
        <p:nvPicPr>
          <p:cNvPr id="662" name="Google Shape;662;p27"/>
          <p:cNvPicPr preferRelativeResize="0"/>
          <p:nvPr/>
        </p:nvPicPr>
        <p:blipFill rotWithShape="1">
          <a:blip r:embed="rId3">
            <a:alphaModFix/>
          </a:blip>
          <a:srcRect l="7645" r="12324" b="13459"/>
          <a:stretch/>
        </p:blipFill>
        <p:spPr>
          <a:xfrm>
            <a:off x="6048598" y="2060848"/>
            <a:ext cx="5277802" cy="3714240"/>
          </a:xfrm>
          <a:prstGeom prst="rect">
            <a:avLst/>
          </a:prstGeom>
          <a:noFill/>
          <a:ln>
            <a:noFill/>
          </a:ln>
        </p:spPr>
      </p:pic>
      <p:sp>
        <p:nvSpPr>
          <p:cNvPr id="663" name="Google Shape;663;p27"/>
          <p:cNvSpPr txBox="1">
            <a:spLocks noGrp="1"/>
          </p:cNvSpPr>
          <p:nvPr>
            <p:ph type="title"/>
          </p:nvPr>
        </p:nvSpPr>
        <p:spPr>
          <a:xfrm>
            <a:off x="1101709" y="286604"/>
            <a:ext cx="10098900" cy="1208821"/>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Fuentes de Requerimientos</a:t>
            </a:r>
            <a:endParaRPr sz="4000" b="1"/>
          </a:p>
        </p:txBody>
      </p:sp>
      <p:sp>
        <p:nvSpPr>
          <p:cNvPr id="664" name="Google Shape;664;p27"/>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35</a:t>
            </a:fld>
            <a:endParaRPr/>
          </a:p>
        </p:txBody>
      </p:sp>
      <p:sp>
        <p:nvSpPr>
          <p:cNvPr id="665" name="Google Shape;665;p27"/>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a:bodyPr>
          <a:lstStyle/>
          <a:p>
            <a:pPr marL="384048" lvl="1" indent="-182880" algn="l" rtl="0">
              <a:lnSpc>
                <a:spcPct val="90000"/>
              </a:lnSpc>
              <a:spcBef>
                <a:spcPts val="0"/>
              </a:spcBef>
              <a:spcAft>
                <a:spcPts val="0"/>
              </a:spcAft>
              <a:buSzPts val="2800"/>
              <a:buChar char="◦"/>
            </a:pPr>
            <a:r>
              <a:rPr lang="es-ES" sz="2800"/>
              <a:t>Documentación</a:t>
            </a:r>
            <a:endParaRPr/>
          </a:p>
          <a:p>
            <a:pPr marL="384048" lvl="1" indent="-182880" algn="l" rtl="0">
              <a:lnSpc>
                <a:spcPct val="90000"/>
              </a:lnSpc>
              <a:spcBef>
                <a:spcPts val="600"/>
              </a:spcBef>
              <a:spcAft>
                <a:spcPts val="0"/>
              </a:spcAft>
              <a:buSzPts val="2800"/>
              <a:buChar char="◦"/>
            </a:pPr>
            <a:r>
              <a:rPr lang="es-ES" sz="2800"/>
              <a:t>Stakeholders</a:t>
            </a:r>
            <a:endParaRPr sz="2800"/>
          </a:p>
          <a:p>
            <a:pPr marL="384048" lvl="1" indent="-182880" algn="l" rtl="0">
              <a:lnSpc>
                <a:spcPct val="90000"/>
              </a:lnSpc>
              <a:spcBef>
                <a:spcPts val="600"/>
              </a:spcBef>
              <a:spcAft>
                <a:spcPts val="0"/>
              </a:spcAft>
              <a:buSzPts val="2800"/>
              <a:buChar char="◦"/>
            </a:pPr>
            <a:r>
              <a:rPr lang="es-ES" sz="2800"/>
              <a:t>Especificaciones de sistemas similares</a:t>
            </a:r>
            <a:endParaRPr/>
          </a:p>
          <a:p>
            <a:pPr marL="68580" lvl="0" indent="0" algn="l" rtl="0">
              <a:lnSpc>
                <a:spcPct val="90000"/>
              </a:lnSpc>
              <a:spcBef>
                <a:spcPts val="1600"/>
              </a:spcBef>
              <a:spcAft>
                <a:spcPts val="0"/>
              </a:spcAft>
              <a:buClr>
                <a:srgbClr val="C00000"/>
              </a:buClr>
              <a:buSzPts val="2000"/>
              <a:buFont typeface="Arial"/>
              <a:buNone/>
            </a:pPr>
            <a:endParaRPr/>
          </a:p>
          <a:p>
            <a:pPr marL="68580" lvl="0" indent="0" algn="l" rtl="0">
              <a:lnSpc>
                <a:spcPct val="90000"/>
              </a:lnSpc>
              <a:spcBef>
                <a:spcPts val="1400"/>
              </a:spcBef>
              <a:spcAft>
                <a:spcPts val="0"/>
              </a:spcAft>
              <a:buClr>
                <a:srgbClr val="C00000"/>
              </a:buClr>
              <a:buSzPts val="1600"/>
              <a:buFont typeface="Arial"/>
              <a:buNone/>
            </a:pPr>
            <a:endParaRPr sz="1600"/>
          </a:p>
          <a:p>
            <a:pPr marL="68580" lvl="0" indent="0" algn="l" rtl="0">
              <a:lnSpc>
                <a:spcPct val="90000"/>
              </a:lnSpc>
              <a:spcBef>
                <a:spcPts val="1400"/>
              </a:spcBef>
              <a:spcAft>
                <a:spcPts val="0"/>
              </a:spcAft>
              <a:buClr>
                <a:srgbClr val="C00000"/>
              </a:buClr>
              <a:buSzPts val="1600"/>
              <a:buFont typeface="Arial"/>
              <a:buNone/>
            </a:pPr>
            <a:endParaRPr sz="1600"/>
          </a:p>
        </p:txBody>
      </p:sp>
      <p:sp>
        <p:nvSpPr>
          <p:cNvPr id="666" name="Google Shape;666;p27"/>
          <p:cNvSpPr txBox="1"/>
          <p:nvPr/>
        </p:nvSpPr>
        <p:spPr>
          <a:xfrm>
            <a:off x="4972994"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p28"/>
          <p:cNvSpPr txBox="1">
            <a:spLocks noGrp="1"/>
          </p:cNvSpPr>
          <p:nvPr>
            <p:ph type="title"/>
          </p:nvPr>
        </p:nvSpPr>
        <p:spPr>
          <a:xfrm>
            <a:off x="1101700" y="286601"/>
            <a:ext cx="10098900" cy="11637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Stakeholder</a:t>
            </a:r>
            <a:endParaRPr sz="4400" b="1"/>
          </a:p>
        </p:txBody>
      </p:sp>
      <p:sp>
        <p:nvSpPr>
          <p:cNvPr id="672" name="Google Shape;672;p28"/>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36</a:t>
            </a:fld>
            <a:endParaRPr/>
          </a:p>
        </p:txBody>
      </p:sp>
      <p:sp>
        <p:nvSpPr>
          <p:cNvPr id="673" name="Google Shape;673;p28"/>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lnSpcReduction="10000"/>
          </a:bodyPr>
          <a:lstStyle/>
          <a:p>
            <a:pPr marL="68580" lvl="0" indent="-177800" algn="just" rtl="0">
              <a:lnSpc>
                <a:spcPct val="90000"/>
              </a:lnSpc>
              <a:spcBef>
                <a:spcPts val="0"/>
              </a:spcBef>
              <a:spcAft>
                <a:spcPts val="0"/>
              </a:spcAft>
              <a:buSzPts val="2800"/>
              <a:buChar char=" "/>
            </a:pPr>
            <a:r>
              <a:rPr lang="es-ES" sz="2800"/>
              <a:t>El término </a:t>
            </a:r>
            <a:r>
              <a:rPr lang="es-ES" sz="2800" b="1"/>
              <a:t>stakeholder </a:t>
            </a:r>
            <a:r>
              <a:rPr lang="es-ES" sz="2800"/>
              <a:t>se utiliza para referirse a cualquier persona o grupo que se verá afectado por el sistema, directa o indirectamente.</a:t>
            </a:r>
            <a:endParaRPr/>
          </a:p>
          <a:p>
            <a:pPr marL="68580" lvl="0" indent="0" algn="just" rtl="0">
              <a:lnSpc>
                <a:spcPct val="90000"/>
              </a:lnSpc>
              <a:spcBef>
                <a:spcPts val="1400"/>
              </a:spcBef>
              <a:spcAft>
                <a:spcPts val="0"/>
              </a:spcAft>
              <a:buSzPts val="2800"/>
              <a:buNone/>
            </a:pPr>
            <a:endParaRPr sz="2800"/>
          </a:p>
          <a:p>
            <a:pPr marL="68580" lvl="0" indent="-177800" algn="l" rtl="0">
              <a:lnSpc>
                <a:spcPct val="90000"/>
              </a:lnSpc>
              <a:spcBef>
                <a:spcPts val="1400"/>
              </a:spcBef>
              <a:spcAft>
                <a:spcPts val="0"/>
              </a:spcAft>
              <a:buClr>
                <a:srgbClr val="C00000"/>
              </a:buClr>
              <a:buSzPts val="2800"/>
              <a:buFont typeface="Arial"/>
              <a:buChar char=" "/>
            </a:pPr>
            <a:r>
              <a:rPr lang="es-ES" sz="2800"/>
              <a:t>Entre los stakeholders se encuentran:</a:t>
            </a:r>
            <a:endParaRPr/>
          </a:p>
          <a:p>
            <a:pPr marL="384048" lvl="1" indent="-182880" algn="l" rtl="0">
              <a:lnSpc>
                <a:spcPct val="90000"/>
              </a:lnSpc>
              <a:spcBef>
                <a:spcPts val="400"/>
              </a:spcBef>
              <a:spcAft>
                <a:spcPts val="0"/>
              </a:spcAft>
              <a:buSzPts val="2400"/>
              <a:buChar char="◦"/>
            </a:pPr>
            <a:r>
              <a:rPr lang="es-ES" sz="2400"/>
              <a:t>Usuarios finales</a:t>
            </a:r>
            <a:endParaRPr/>
          </a:p>
          <a:p>
            <a:pPr marL="384048" lvl="1" indent="-182880" algn="l" rtl="0">
              <a:lnSpc>
                <a:spcPct val="90000"/>
              </a:lnSpc>
              <a:spcBef>
                <a:spcPts val="600"/>
              </a:spcBef>
              <a:spcAft>
                <a:spcPts val="0"/>
              </a:spcAft>
              <a:buSzPts val="2400"/>
              <a:buChar char="◦"/>
            </a:pPr>
            <a:r>
              <a:rPr lang="es-ES" sz="2400"/>
              <a:t>Ingenieros</a:t>
            </a:r>
            <a:endParaRPr/>
          </a:p>
          <a:p>
            <a:pPr marL="384048" lvl="1" indent="-182880" algn="l" rtl="0">
              <a:lnSpc>
                <a:spcPct val="90000"/>
              </a:lnSpc>
              <a:spcBef>
                <a:spcPts val="600"/>
              </a:spcBef>
              <a:spcAft>
                <a:spcPts val="0"/>
              </a:spcAft>
              <a:buSzPts val="2400"/>
              <a:buChar char="◦"/>
            </a:pPr>
            <a:r>
              <a:rPr lang="es-ES" sz="2400"/>
              <a:t>Gerentes</a:t>
            </a:r>
            <a:endParaRPr/>
          </a:p>
          <a:p>
            <a:pPr marL="384048" lvl="1" indent="-182880" algn="l" rtl="0">
              <a:lnSpc>
                <a:spcPct val="90000"/>
              </a:lnSpc>
              <a:spcBef>
                <a:spcPts val="600"/>
              </a:spcBef>
              <a:spcAft>
                <a:spcPts val="0"/>
              </a:spcAft>
              <a:buSzPts val="2400"/>
              <a:buChar char="◦"/>
            </a:pPr>
            <a:r>
              <a:rPr lang="es-ES" sz="2400"/>
              <a:t>Expertos del dominio</a:t>
            </a:r>
            <a:endParaRPr/>
          </a:p>
          <a:p>
            <a:pPr marL="384048" lvl="1" indent="-30479" algn="l" rtl="0">
              <a:lnSpc>
                <a:spcPct val="90000"/>
              </a:lnSpc>
              <a:spcBef>
                <a:spcPts val="600"/>
              </a:spcBef>
              <a:spcAft>
                <a:spcPts val="0"/>
              </a:spcAft>
              <a:buSzPts val="2400"/>
              <a:buNone/>
            </a:pPr>
            <a:endParaRPr sz="2400"/>
          </a:p>
          <a:p>
            <a:pPr marL="384048" lvl="1" indent="-182880" algn="l" rtl="0">
              <a:lnSpc>
                <a:spcPct val="90000"/>
              </a:lnSpc>
              <a:spcBef>
                <a:spcPts val="600"/>
              </a:spcBef>
              <a:spcAft>
                <a:spcPts val="0"/>
              </a:spcAft>
              <a:buSzPts val="2400"/>
              <a:buChar char="◦"/>
            </a:pPr>
            <a:r>
              <a:rPr lang="es-ES" sz="2400"/>
              <a:t>Diferentes visiones..</a:t>
            </a:r>
            <a:endParaRPr sz="2400"/>
          </a:p>
        </p:txBody>
      </p:sp>
      <p:pic>
        <p:nvPicPr>
          <p:cNvPr id="674" name="Google Shape;674;p28" descr="Stakeholder engagement secrets from Apple, Levi's and Wrigley | Greenbiz"/>
          <p:cNvPicPr preferRelativeResize="0"/>
          <p:nvPr/>
        </p:nvPicPr>
        <p:blipFill rotWithShape="1">
          <a:blip r:embed="rId3">
            <a:alphaModFix/>
          </a:blip>
          <a:srcRect l="7183" t="405" r="9260" b="-404"/>
          <a:stretch/>
        </p:blipFill>
        <p:spPr>
          <a:xfrm>
            <a:off x="7038698" y="2636912"/>
            <a:ext cx="4254112" cy="3096344"/>
          </a:xfrm>
          <a:prstGeom prst="rect">
            <a:avLst/>
          </a:prstGeom>
          <a:noFill/>
          <a:ln>
            <a:noFill/>
          </a:ln>
        </p:spPr>
      </p:pic>
      <p:sp>
        <p:nvSpPr>
          <p:cNvPr id="675" name="Google Shape;675;p28"/>
          <p:cNvSpPr txBox="1"/>
          <p:nvPr/>
        </p:nvSpPr>
        <p:spPr>
          <a:xfrm>
            <a:off x="4972994"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29"/>
          <p:cNvSpPr txBox="1">
            <a:spLocks noGrp="1"/>
          </p:cNvSpPr>
          <p:nvPr>
            <p:ph type="title"/>
          </p:nvPr>
        </p:nvSpPr>
        <p:spPr>
          <a:xfrm>
            <a:off x="1101700" y="286601"/>
            <a:ext cx="10098900" cy="11997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Puntos de Vista</a:t>
            </a:r>
            <a:endParaRPr sz="4400" b="1"/>
          </a:p>
        </p:txBody>
      </p:sp>
      <p:sp>
        <p:nvSpPr>
          <p:cNvPr id="684" name="Google Shape;684;p29"/>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37</a:t>
            </a:fld>
            <a:endParaRPr/>
          </a:p>
        </p:txBody>
      </p:sp>
      <p:sp>
        <p:nvSpPr>
          <p:cNvPr id="685" name="Google Shape;685;p29"/>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a:bodyPr>
          <a:lstStyle/>
          <a:p>
            <a:pPr marL="68580" lvl="0" indent="-177800" algn="l" rtl="0">
              <a:lnSpc>
                <a:spcPct val="90000"/>
              </a:lnSpc>
              <a:spcBef>
                <a:spcPts val="0"/>
              </a:spcBef>
              <a:spcAft>
                <a:spcPts val="0"/>
              </a:spcAft>
              <a:buClr>
                <a:srgbClr val="C00000"/>
              </a:buClr>
              <a:buSzPts val="2800"/>
              <a:buFont typeface="Arial"/>
              <a:buChar char="»"/>
            </a:pPr>
            <a:r>
              <a:rPr lang="es-ES" sz="2800"/>
              <a:t>Existen tres tipos genéricos de puntos de vista:</a:t>
            </a:r>
            <a:endParaRPr/>
          </a:p>
          <a:p>
            <a:pPr marL="384048" lvl="1" indent="-182880" algn="just" rtl="0">
              <a:lnSpc>
                <a:spcPct val="90000"/>
              </a:lnSpc>
              <a:spcBef>
                <a:spcPts val="400"/>
              </a:spcBef>
              <a:spcAft>
                <a:spcPts val="0"/>
              </a:spcAft>
              <a:buSzPts val="2400"/>
              <a:buChar char="◦"/>
            </a:pPr>
            <a:r>
              <a:rPr lang="es-ES" sz="2400"/>
              <a:t>Punto de vista de los i</a:t>
            </a:r>
            <a:r>
              <a:rPr lang="es-ES" sz="2400" b="1" i="1"/>
              <a:t>nteractuadores</a:t>
            </a:r>
            <a:r>
              <a:rPr lang="es-ES" sz="2400"/>
              <a:t>: representan a las personas u otros sistemas que interactúan directamente con el sistema. Pueden influir en los requerimientos del sistema de algún modo.</a:t>
            </a:r>
            <a:endParaRPr/>
          </a:p>
          <a:p>
            <a:pPr marL="384048" lvl="1" indent="-182880" algn="just" rtl="0">
              <a:lnSpc>
                <a:spcPct val="90000"/>
              </a:lnSpc>
              <a:spcBef>
                <a:spcPts val="600"/>
              </a:spcBef>
              <a:spcAft>
                <a:spcPts val="0"/>
              </a:spcAft>
              <a:buSzPts val="2400"/>
              <a:buChar char="◦"/>
            </a:pPr>
            <a:r>
              <a:rPr lang="es-ES" sz="2400"/>
              <a:t>Punto de vista</a:t>
            </a:r>
            <a:r>
              <a:rPr lang="es-ES" sz="2400" b="1" i="1"/>
              <a:t> indirecto</a:t>
            </a:r>
            <a:r>
              <a:rPr lang="es-ES" sz="2400"/>
              <a:t>: representan a los stakeholders que no utilizan el sistema ellos mismos pero que influyen en los requerimientos de algún modo.</a:t>
            </a:r>
            <a:endParaRPr/>
          </a:p>
          <a:p>
            <a:pPr marL="384048" lvl="1" indent="-182880" algn="just" rtl="0">
              <a:lnSpc>
                <a:spcPct val="90000"/>
              </a:lnSpc>
              <a:spcBef>
                <a:spcPts val="600"/>
              </a:spcBef>
              <a:spcAft>
                <a:spcPts val="0"/>
              </a:spcAft>
              <a:buSzPts val="2400"/>
              <a:buChar char="◦"/>
            </a:pPr>
            <a:r>
              <a:rPr lang="es-ES" sz="2400">
                <a:solidFill>
                  <a:schemeClr val="dk1"/>
                </a:solidFill>
              </a:rPr>
              <a:t>Punto de vista del </a:t>
            </a:r>
            <a:r>
              <a:rPr lang="es-ES" sz="2400" b="1" i="1">
                <a:solidFill>
                  <a:schemeClr val="dk1"/>
                </a:solidFill>
              </a:rPr>
              <a:t>dominio</a:t>
            </a:r>
            <a:r>
              <a:rPr lang="es-ES" sz="2400">
                <a:solidFill>
                  <a:schemeClr val="dk1"/>
                </a:solidFill>
              </a:rPr>
              <a:t>: representan las características y restricciones del dominio que influyen en los requerimientos del sistema.</a:t>
            </a:r>
            <a:endParaRPr/>
          </a:p>
          <a:p>
            <a:pPr marL="68580" lvl="0" indent="0" algn="l" rtl="0">
              <a:lnSpc>
                <a:spcPct val="90000"/>
              </a:lnSpc>
              <a:spcBef>
                <a:spcPts val="1600"/>
              </a:spcBef>
              <a:spcAft>
                <a:spcPts val="0"/>
              </a:spcAft>
              <a:buClr>
                <a:srgbClr val="C00000"/>
              </a:buClr>
              <a:buSzPts val="1600"/>
              <a:buFont typeface="Arial"/>
              <a:buNone/>
            </a:pPr>
            <a:endParaRPr sz="1600"/>
          </a:p>
        </p:txBody>
      </p:sp>
      <p:sp>
        <p:nvSpPr>
          <p:cNvPr id="686" name="Google Shape;686;p29"/>
          <p:cNvSpPr txBox="1"/>
          <p:nvPr/>
        </p:nvSpPr>
        <p:spPr>
          <a:xfrm>
            <a:off x="4972994"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687" name="Google Shape;687;p29" descr="punto de vista | Toma de Decisiones. Miguel Angel Ariño"/>
          <p:cNvPicPr preferRelativeResize="0"/>
          <p:nvPr/>
        </p:nvPicPr>
        <p:blipFill rotWithShape="1">
          <a:blip r:embed="rId3">
            <a:alphaModFix/>
          </a:blip>
          <a:srcRect l="5991" t="5620" r="5118" b="5698"/>
          <a:stretch/>
        </p:blipFill>
        <p:spPr>
          <a:xfrm>
            <a:off x="9104403" y="252645"/>
            <a:ext cx="2540000" cy="2187787"/>
          </a:xfrm>
          <a:prstGeom prst="rect">
            <a:avLst/>
          </a:prstGeom>
          <a:noFill/>
          <a:ln>
            <a:noFill/>
          </a:ln>
        </p:spPr>
      </p:pic>
    </p:spTree>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30"/>
          <p:cNvSpPr txBox="1">
            <a:spLocks noGrp="1"/>
          </p:cNvSpPr>
          <p:nvPr>
            <p:ph type="title"/>
          </p:nvPr>
        </p:nvSpPr>
        <p:spPr>
          <a:xfrm>
            <a:off x="1101700" y="286600"/>
            <a:ext cx="10098900" cy="12711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s-ES" sz="4400" b="1"/>
              <a:t>Puntos de vista</a:t>
            </a:r>
            <a:endParaRPr/>
          </a:p>
        </p:txBody>
      </p:sp>
      <p:sp>
        <p:nvSpPr>
          <p:cNvPr id="693" name="Google Shape;693;p30"/>
          <p:cNvSpPr txBox="1">
            <a:spLocks noGrp="1"/>
          </p:cNvSpPr>
          <p:nvPr>
            <p:ph type="sldNum" idx="12"/>
          </p:nvPr>
        </p:nvSpPr>
        <p:spPr>
          <a:xfrm>
            <a:off x="9940422" y="6459786"/>
            <a:ext cx="13173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s-ES"/>
              <a:t>38</a:t>
            </a:fld>
            <a:endParaRPr/>
          </a:p>
        </p:txBody>
      </p:sp>
      <p:sp>
        <p:nvSpPr>
          <p:cNvPr id="694" name="Google Shape;694;p30"/>
          <p:cNvSpPr txBox="1">
            <a:spLocks noGrp="1"/>
          </p:cNvSpPr>
          <p:nvPr>
            <p:ph type="body" idx="1"/>
          </p:nvPr>
        </p:nvSpPr>
        <p:spPr>
          <a:xfrm>
            <a:off x="1101709" y="1845734"/>
            <a:ext cx="10098900" cy="4023300"/>
          </a:xfrm>
          <a:prstGeom prst="rect">
            <a:avLst/>
          </a:prstGeom>
          <a:noFill/>
          <a:ln>
            <a:noFill/>
          </a:ln>
        </p:spPr>
        <p:txBody>
          <a:bodyPr spcFirstLastPara="1" wrap="square" lIns="0" tIns="45700" rIns="0" bIns="45700" anchor="t" anchorCtr="0">
            <a:normAutofit lnSpcReduction="10000"/>
          </a:bodyPr>
          <a:lstStyle/>
          <a:p>
            <a:pPr marL="68580" lvl="0" indent="-152400" algn="l" rtl="0">
              <a:lnSpc>
                <a:spcPct val="90000"/>
              </a:lnSpc>
              <a:spcBef>
                <a:spcPts val="0"/>
              </a:spcBef>
              <a:spcAft>
                <a:spcPts val="0"/>
              </a:spcAft>
              <a:buClr>
                <a:srgbClr val="C00000"/>
              </a:buClr>
              <a:buSzPts val="2400"/>
              <a:buFont typeface="Arial"/>
              <a:buChar char="»"/>
            </a:pPr>
            <a:r>
              <a:rPr lang="es-ES" sz="2400"/>
              <a:t>Su identificación puede ser difícil. </a:t>
            </a:r>
            <a:endParaRPr/>
          </a:p>
          <a:p>
            <a:pPr marL="68580" lvl="0" indent="-152400" algn="l" rtl="0">
              <a:lnSpc>
                <a:spcPct val="90000"/>
              </a:lnSpc>
              <a:spcBef>
                <a:spcPts val="1400"/>
              </a:spcBef>
              <a:spcAft>
                <a:spcPts val="0"/>
              </a:spcAft>
              <a:buClr>
                <a:srgbClr val="C00000"/>
              </a:buClr>
              <a:buSzPts val="2400"/>
              <a:buFont typeface="Arial"/>
              <a:buChar char="»"/>
            </a:pPr>
            <a:r>
              <a:rPr lang="es-ES" sz="2400"/>
              <a:t>Los más específicos son:</a:t>
            </a:r>
            <a:endParaRPr/>
          </a:p>
          <a:p>
            <a:pPr marL="384048" lvl="1" indent="-182880" algn="l" rtl="0">
              <a:lnSpc>
                <a:spcPct val="90000"/>
              </a:lnSpc>
              <a:spcBef>
                <a:spcPts val="400"/>
              </a:spcBef>
              <a:spcAft>
                <a:spcPts val="0"/>
              </a:spcAft>
              <a:buSzPts val="2400"/>
              <a:buChar char="◦"/>
            </a:pPr>
            <a:r>
              <a:rPr lang="es-ES" sz="2400"/>
              <a:t>Los proveedores de servicios al sistema, los receptores de servicios del sistema.</a:t>
            </a:r>
            <a:endParaRPr/>
          </a:p>
          <a:p>
            <a:pPr marL="384048" lvl="1" indent="-182880" algn="l" rtl="0">
              <a:lnSpc>
                <a:spcPct val="90000"/>
              </a:lnSpc>
              <a:spcBef>
                <a:spcPts val="600"/>
              </a:spcBef>
              <a:spcAft>
                <a:spcPts val="0"/>
              </a:spcAft>
              <a:buSzPts val="2400"/>
              <a:buChar char="◦"/>
            </a:pPr>
            <a:r>
              <a:rPr lang="es-ES" sz="2400"/>
              <a:t>Los sistemas que deben interactuar.</a:t>
            </a:r>
            <a:endParaRPr/>
          </a:p>
          <a:p>
            <a:pPr marL="384048" lvl="1" indent="-182880" algn="l" rtl="0">
              <a:lnSpc>
                <a:spcPct val="90000"/>
              </a:lnSpc>
              <a:spcBef>
                <a:spcPts val="600"/>
              </a:spcBef>
              <a:spcAft>
                <a:spcPts val="0"/>
              </a:spcAft>
              <a:buSzPts val="2400"/>
              <a:buChar char="◦"/>
            </a:pPr>
            <a:r>
              <a:rPr lang="es-ES" sz="2400"/>
              <a:t>Las regulaciones y estándares a aplicar.</a:t>
            </a:r>
            <a:endParaRPr/>
          </a:p>
          <a:p>
            <a:pPr marL="384048" lvl="1" indent="-182880" algn="l" rtl="0">
              <a:lnSpc>
                <a:spcPct val="90000"/>
              </a:lnSpc>
              <a:spcBef>
                <a:spcPts val="600"/>
              </a:spcBef>
              <a:spcAft>
                <a:spcPts val="0"/>
              </a:spcAft>
              <a:buSzPts val="2400"/>
              <a:buChar char="◦"/>
            </a:pPr>
            <a:r>
              <a:rPr lang="es-ES" sz="2400"/>
              <a:t>Las fuentes de requerimientos.</a:t>
            </a:r>
            <a:endParaRPr/>
          </a:p>
          <a:p>
            <a:pPr marL="384048" lvl="1" indent="-182880" algn="l" rtl="0">
              <a:lnSpc>
                <a:spcPct val="90000"/>
              </a:lnSpc>
              <a:spcBef>
                <a:spcPts val="600"/>
              </a:spcBef>
              <a:spcAft>
                <a:spcPts val="0"/>
              </a:spcAft>
              <a:buSzPts val="2400"/>
              <a:buChar char="◦"/>
            </a:pPr>
            <a:r>
              <a:rPr lang="es-ES" sz="2400"/>
              <a:t>Los puntos de vista de las personas que lo van a desarrollar, administrar y mantener.</a:t>
            </a:r>
            <a:endParaRPr/>
          </a:p>
          <a:p>
            <a:pPr marL="384048" lvl="1" indent="-182880" algn="l" rtl="0">
              <a:lnSpc>
                <a:spcPct val="90000"/>
              </a:lnSpc>
              <a:spcBef>
                <a:spcPts val="600"/>
              </a:spcBef>
              <a:spcAft>
                <a:spcPts val="0"/>
              </a:spcAft>
              <a:buSzPts val="2400"/>
              <a:buChar char="◦"/>
            </a:pPr>
            <a:r>
              <a:rPr lang="es-ES" sz="2400"/>
              <a:t>Puntos de vista del marketing y otros que generan requerimientos sobre las características del sistema.</a:t>
            </a:r>
            <a:endParaRPr/>
          </a:p>
        </p:txBody>
      </p:sp>
      <p:pic>
        <p:nvPicPr>
          <p:cNvPr id="695" name="Google Shape;695;p30" descr="MI COLE AL DÍA on Twitter: &quot;Escuchar otro punto de vista... Y comprenderlo.  #eduhora180… &quot;"/>
          <p:cNvPicPr preferRelativeResize="0"/>
          <p:nvPr/>
        </p:nvPicPr>
        <p:blipFill rotWithShape="1">
          <a:blip r:embed="rId3">
            <a:alphaModFix/>
          </a:blip>
          <a:srcRect/>
          <a:stretch/>
        </p:blipFill>
        <p:spPr>
          <a:xfrm>
            <a:off x="7344742" y="116632"/>
            <a:ext cx="4032448" cy="2607650"/>
          </a:xfrm>
          <a:prstGeom prst="rect">
            <a:avLst/>
          </a:prstGeom>
          <a:noFill/>
          <a:ln>
            <a:noFill/>
          </a:ln>
        </p:spPr>
      </p:pic>
    </p:spTree>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99"/>
          <p:cNvSpPr txBox="1">
            <a:spLocks noGrp="1"/>
          </p:cNvSpPr>
          <p:nvPr>
            <p:ph type="title"/>
          </p:nvPr>
        </p:nvSpPr>
        <p:spPr>
          <a:xfrm>
            <a:off x="1101709" y="758952"/>
            <a:ext cx="10099001" cy="356616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C00000"/>
              </a:buClr>
              <a:buSzPts val="5400"/>
              <a:buFont typeface="Calibri"/>
              <a:buNone/>
            </a:pPr>
            <a:r>
              <a:rPr lang="es-ES"/>
              <a:t>Elicitación de Requerimientos</a:t>
            </a:r>
            <a:endParaRPr/>
          </a:p>
        </p:txBody>
      </p:sp>
      <p:sp>
        <p:nvSpPr>
          <p:cNvPr id="701" name="Google Shape;701;p99"/>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39</a:t>
            </a:fld>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98"/>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22" name="Google Shape;322;p98"/>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0" lvl="0" indent="0" algn="l" rtl="0">
              <a:lnSpc>
                <a:spcPct val="90000"/>
              </a:lnSpc>
              <a:spcBef>
                <a:spcPts val="1200"/>
              </a:spcBef>
              <a:spcAft>
                <a:spcPts val="0"/>
              </a:spcAft>
              <a:buSzPts val="1800"/>
              <a:buNone/>
            </a:pPr>
            <a:r>
              <a:rPr lang="es-ES" dirty="0"/>
              <a:t>Moodle de la asignatura:</a:t>
            </a:r>
            <a:endParaRPr dirty="0"/>
          </a:p>
          <a:p>
            <a:pPr marL="0" lvl="0" indent="0" algn="l" rtl="0">
              <a:lnSpc>
                <a:spcPct val="90000"/>
              </a:lnSpc>
              <a:spcBef>
                <a:spcPts val="1200"/>
              </a:spcBef>
              <a:spcAft>
                <a:spcPts val="0"/>
              </a:spcAft>
              <a:buSzPts val="1800"/>
              <a:buNone/>
            </a:pPr>
            <a:r>
              <a:rPr lang="es-ES" u="sng" dirty="0">
                <a:solidFill>
                  <a:schemeClr val="hlink"/>
                </a:solidFill>
                <a:hlinkClick r:id="rId3"/>
              </a:rPr>
              <a:t>https://asignaturas.info.unlp.edu.ar/</a:t>
            </a:r>
            <a:endParaRPr lang="es-ES" u="sng" dirty="0">
              <a:solidFill>
                <a:schemeClr val="hlink"/>
              </a:solidFill>
            </a:endParaRPr>
          </a:p>
          <a:p>
            <a:pPr marL="0" indent="0">
              <a:buNone/>
            </a:pPr>
            <a:r>
              <a:rPr lang="es-ES" dirty="0"/>
              <a:t>Blog de la asignatura:</a:t>
            </a:r>
          </a:p>
          <a:p>
            <a:pPr marL="0" lvl="0" indent="0" algn="l" rtl="0">
              <a:lnSpc>
                <a:spcPct val="90000"/>
              </a:lnSpc>
              <a:spcBef>
                <a:spcPts val="1200"/>
              </a:spcBef>
              <a:spcAft>
                <a:spcPts val="0"/>
              </a:spcAft>
              <a:buSzPts val="1800"/>
              <a:buNone/>
            </a:pPr>
            <a:r>
              <a:rPr lang="es-ES" u="sng" dirty="0">
                <a:solidFill>
                  <a:schemeClr val="hlink"/>
                </a:solidFill>
              </a:rPr>
              <a:t>https://blogs.ead.unlp.edu.ar/ingenieriasoft1/</a:t>
            </a:r>
          </a:p>
          <a:p>
            <a:pPr marL="0" lvl="0" indent="0" algn="l" rtl="0">
              <a:lnSpc>
                <a:spcPct val="90000"/>
              </a:lnSpc>
              <a:spcBef>
                <a:spcPts val="1200"/>
              </a:spcBef>
              <a:spcAft>
                <a:spcPts val="0"/>
              </a:spcAft>
              <a:buSzPts val="1800"/>
              <a:buNone/>
            </a:pPr>
            <a:r>
              <a:rPr lang="es-ES" b="1" dirty="0"/>
              <a:t>Prácticas</a:t>
            </a:r>
            <a:endParaRPr b="1" dirty="0"/>
          </a:p>
          <a:p>
            <a:pPr marL="0" lvl="0" indent="0" algn="l" rtl="0">
              <a:lnSpc>
                <a:spcPct val="90000"/>
              </a:lnSpc>
              <a:spcBef>
                <a:spcPts val="1200"/>
              </a:spcBef>
              <a:spcAft>
                <a:spcPts val="0"/>
              </a:spcAft>
              <a:buSzPts val="1800"/>
              <a:buNone/>
            </a:pPr>
            <a:r>
              <a:rPr lang="es-ES" dirty="0"/>
              <a:t>Martes 12 a 15 hs, aulas 15 y 10B</a:t>
            </a:r>
            <a:endParaRPr dirty="0"/>
          </a:p>
          <a:p>
            <a:pPr marL="0" lvl="0" indent="0" algn="l" rtl="0">
              <a:lnSpc>
                <a:spcPct val="90000"/>
              </a:lnSpc>
              <a:spcBef>
                <a:spcPts val="1200"/>
              </a:spcBef>
              <a:spcAft>
                <a:spcPts val="0"/>
              </a:spcAft>
              <a:buSzPts val="1800"/>
              <a:buNone/>
            </a:pPr>
            <a:r>
              <a:rPr lang="es-ES" dirty="0"/>
              <a:t>Miércoles 8 a 11 hs, aulas 15 y 10A</a:t>
            </a:r>
            <a:endParaRPr dirty="0"/>
          </a:p>
          <a:p>
            <a:pPr marL="0" lvl="0" indent="0" algn="l" rtl="0">
              <a:lnSpc>
                <a:spcPct val="90000"/>
              </a:lnSpc>
              <a:spcBef>
                <a:spcPts val="1200"/>
              </a:spcBef>
              <a:spcAft>
                <a:spcPts val="0"/>
              </a:spcAft>
              <a:buSzPts val="1800"/>
              <a:buNone/>
            </a:pPr>
            <a:r>
              <a:rPr lang="es-ES" dirty="0"/>
              <a:t>Viernes 14:30 a 17:30 aula 5</a:t>
            </a:r>
            <a:endParaRPr dirty="0"/>
          </a:p>
        </p:txBody>
      </p:sp>
      <p:sp>
        <p:nvSpPr>
          <p:cNvPr id="323" name="Google Shape;323;p98"/>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10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Requerimientos</a:t>
            </a:r>
            <a:endParaRPr sz="4000" b="1"/>
          </a:p>
        </p:txBody>
      </p:sp>
      <p:sp>
        <p:nvSpPr>
          <p:cNvPr id="707" name="Google Shape;707;p10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40</a:t>
            </a:fld>
            <a:endParaRPr/>
          </a:p>
        </p:txBody>
      </p:sp>
      <p:sp>
        <p:nvSpPr>
          <p:cNvPr id="708" name="Google Shape;708;p102"/>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2400"/>
              <a:buFont typeface="Arial"/>
              <a:buChar char="»"/>
            </a:pPr>
            <a:r>
              <a:rPr lang="es-ES" sz="2400"/>
              <a:t>Un Requerimiento (o requisito) es una característica del sistema o una descripción de algo que el sistema es capaz de hacer con el objeto de satisfacer el propósito del sistema.</a:t>
            </a:r>
            <a:endParaRPr/>
          </a:p>
          <a:p>
            <a:pPr marL="68580" lvl="0" indent="-68580" algn="l" rtl="0">
              <a:lnSpc>
                <a:spcPct val="85000"/>
              </a:lnSpc>
              <a:spcBef>
                <a:spcPts val="975"/>
              </a:spcBef>
              <a:spcAft>
                <a:spcPts val="0"/>
              </a:spcAft>
              <a:buClr>
                <a:srgbClr val="C00000"/>
              </a:buClr>
              <a:buSzPts val="2400"/>
              <a:buFont typeface="Arial"/>
              <a:buChar char="»"/>
            </a:pPr>
            <a:r>
              <a:rPr lang="es-ES" sz="2400"/>
              <a:t>Definición IEEE-Std-610 </a:t>
            </a:r>
            <a:endParaRPr/>
          </a:p>
          <a:p>
            <a:pPr marL="411480" lvl="2" indent="-411480" algn="l" rtl="0">
              <a:lnSpc>
                <a:spcPct val="85000"/>
              </a:lnSpc>
              <a:spcBef>
                <a:spcPts val="450"/>
              </a:spcBef>
              <a:spcAft>
                <a:spcPts val="0"/>
              </a:spcAft>
              <a:buClr>
                <a:srgbClr val="262626"/>
              </a:buClr>
              <a:buSzPts val="2100"/>
              <a:buFont typeface="Noto Sans Symbols"/>
              <a:buChar char="❑"/>
            </a:pPr>
            <a:r>
              <a:rPr lang="es-ES" sz="2100" i="1"/>
              <a:t>Condición o capacidad que necesita el usuario para resolver un problema o alcanzar un objetivo</a:t>
            </a:r>
            <a:r>
              <a:rPr lang="es-ES" sz="2100"/>
              <a:t>.</a:t>
            </a:r>
            <a:endParaRPr/>
          </a:p>
          <a:p>
            <a:pPr marL="411480" lvl="2" indent="-411480" algn="l" rtl="0">
              <a:lnSpc>
                <a:spcPct val="85000"/>
              </a:lnSpc>
              <a:spcBef>
                <a:spcPts val="450"/>
              </a:spcBef>
              <a:spcAft>
                <a:spcPts val="0"/>
              </a:spcAft>
              <a:buClr>
                <a:srgbClr val="262626"/>
              </a:buClr>
              <a:buSzPts val="2100"/>
              <a:buFont typeface="Noto Sans Symbols"/>
              <a:buChar char="❑"/>
            </a:pPr>
            <a:r>
              <a:rPr lang="es-ES" sz="2100" i="1"/>
              <a:t>Condición o capacidad que debe satisfacer o poseer un sistema o una componente de un sistema para satisfacer un contrato, un estándar, una especificación u otro documento formalmente impuesto</a:t>
            </a:r>
            <a:r>
              <a:rPr lang="es-ES" sz="2100"/>
              <a:t>.</a:t>
            </a:r>
            <a:endParaRPr/>
          </a:p>
          <a:p>
            <a:pPr marL="411480" lvl="2" indent="-411480" algn="l" rtl="0">
              <a:lnSpc>
                <a:spcPct val="85000"/>
              </a:lnSpc>
              <a:spcBef>
                <a:spcPts val="450"/>
              </a:spcBef>
              <a:spcAft>
                <a:spcPts val="0"/>
              </a:spcAft>
              <a:buClr>
                <a:srgbClr val="262626"/>
              </a:buClr>
              <a:buSzPts val="2100"/>
              <a:buFont typeface="Noto Sans Symbols"/>
              <a:buChar char="❑"/>
            </a:pPr>
            <a:r>
              <a:rPr lang="es-ES" sz="2100"/>
              <a:t>Representación documentada de una condición o capacidad como en 1 o 2.</a:t>
            </a:r>
            <a:endParaRPr/>
          </a:p>
          <a:p>
            <a:pPr marL="68580" lvl="0" indent="-68580" algn="l" rtl="0">
              <a:lnSpc>
                <a:spcPct val="85000"/>
              </a:lnSpc>
              <a:spcBef>
                <a:spcPts val="975"/>
              </a:spcBef>
              <a:spcAft>
                <a:spcPts val="0"/>
              </a:spcAft>
              <a:buSzPts val="1050"/>
              <a:buNone/>
            </a:pPr>
            <a:endParaRPr sz="1050"/>
          </a:p>
          <a:p>
            <a:pPr marL="68580" lvl="0" indent="-5080" algn="l" rtl="0">
              <a:lnSpc>
                <a:spcPct val="85000"/>
              </a:lnSpc>
              <a:spcBef>
                <a:spcPts val="975"/>
              </a:spcBef>
              <a:spcAft>
                <a:spcPts val="0"/>
              </a:spcAft>
              <a:buClr>
                <a:srgbClr val="C00000"/>
              </a:buClr>
              <a:buSzPts val="1000"/>
              <a:buFont typeface="Arial"/>
              <a:buNone/>
            </a:pPr>
            <a:endParaRPr sz="1000"/>
          </a:p>
          <a:p>
            <a:pPr marL="68580" lvl="0" indent="-5080" algn="l" rtl="0">
              <a:lnSpc>
                <a:spcPct val="85000"/>
              </a:lnSpc>
              <a:spcBef>
                <a:spcPts val="975"/>
              </a:spcBef>
              <a:spcAft>
                <a:spcPts val="0"/>
              </a:spcAft>
              <a:buClr>
                <a:srgbClr val="C00000"/>
              </a:buClr>
              <a:buSzPts val="1000"/>
              <a:buFont typeface="Arial"/>
              <a:buNone/>
            </a:pPr>
            <a:endParaRPr sz="1000"/>
          </a:p>
        </p:txBody>
      </p:sp>
      <p:sp>
        <p:nvSpPr>
          <p:cNvPr id="709" name="Google Shape;709;p102"/>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103"/>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Elicitación de Requerimientos</a:t>
            </a:r>
            <a:endParaRPr sz="4000" b="1"/>
          </a:p>
        </p:txBody>
      </p:sp>
      <p:sp>
        <p:nvSpPr>
          <p:cNvPr id="715" name="Google Shape;715;p10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41</a:t>
            </a:fld>
            <a:endParaRPr/>
          </a:p>
        </p:txBody>
      </p:sp>
      <p:sp>
        <p:nvSpPr>
          <p:cNvPr id="716" name="Google Shape;716;p103"/>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2800"/>
              <a:buFont typeface="Arial"/>
              <a:buChar char="»"/>
            </a:pPr>
            <a:r>
              <a:rPr lang="es-ES" sz="2800"/>
              <a:t>Es el proceso de adquirir (“eliciting”) [sonsacar] todo el conocimiento relevante necesario para producir un modelo de los requerimientos de un dominio de problema.</a:t>
            </a:r>
            <a:endParaRPr/>
          </a:p>
          <a:p>
            <a:pPr marL="68580" lvl="0" indent="-68580" algn="l" rtl="0">
              <a:lnSpc>
                <a:spcPct val="85000"/>
              </a:lnSpc>
              <a:spcBef>
                <a:spcPts val="975"/>
              </a:spcBef>
              <a:spcAft>
                <a:spcPts val="0"/>
              </a:spcAft>
              <a:buClr>
                <a:srgbClr val="C00000"/>
              </a:buClr>
              <a:buSzPts val="2800"/>
              <a:buFont typeface="Arial"/>
              <a:buChar char="»"/>
            </a:pPr>
            <a:r>
              <a:rPr lang="es-ES" sz="2800"/>
              <a:t>Objetivos:</a:t>
            </a:r>
            <a:endParaRPr/>
          </a:p>
          <a:p>
            <a:pPr marL="260604" lvl="1" indent="-257175" algn="l" rtl="0">
              <a:lnSpc>
                <a:spcPct val="85000"/>
              </a:lnSpc>
              <a:spcBef>
                <a:spcPts val="450"/>
              </a:spcBef>
              <a:spcAft>
                <a:spcPts val="0"/>
              </a:spcAft>
              <a:buClr>
                <a:srgbClr val="262626"/>
              </a:buClr>
              <a:buSzPts val="2800"/>
              <a:buChar char=" "/>
            </a:pPr>
            <a:r>
              <a:rPr lang="es-ES" sz="2800"/>
              <a:t>Conocer el dominio del problema para poder comunicarse con clientes y usuarios y entender sus necesidades.</a:t>
            </a:r>
            <a:endParaRPr/>
          </a:p>
          <a:p>
            <a:pPr marL="260604" lvl="1" indent="-257175" algn="l" rtl="0">
              <a:lnSpc>
                <a:spcPct val="85000"/>
              </a:lnSpc>
              <a:spcBef>
                <a:spcPts val="450"/>
              </a:spcBef>
              <a:spcAft>
                <a:spcPts val="0"/>
              </a:spcAft>
              <a:buClr>
                <a:srgbClr val="262626"/>
              </a:buClr>
              <a:buSzPts val="2800"/>
              <a:buChar char=" "/>
            </a:pPr>
            <a:r>
              <a:rPr lang="es-ES" sz="2800"/>
              <a:t>Conocer el sistema actual (manual o informatizado).</a:t>
            </a:r>
            <a:endParaRPr/>
          </a:p>
          <a:p>
            <a:pPr marL="260604" lvl="1" indent="-257175" algn="l" rtl="0">
              <a:lnSpc>
                <a:spcPct val="85000"/>
              </a:lnSpc>
              <a:spcBef>
                <a:spcPts val="450"/>
              </a:spcBef>
              <a:spcAft>
                <a:spcPts val="0"/>
              </a:spcAft>
              <a:buClr>
                <a:srgbClr val="262626"/>
              </a:buClr>
              <a:buSzPts val="2800"/>
              <a:buChar char=" "/>
            </a:pPr>
            <a:r>
              <a:rPr lang="es-ES" sz="2800"/>
              <a:t>Identificar las necesidades, tanto explícitas como implícitas, de clientes y usuarios y sus expectativas sobre el sistema a desarrollar.</a:t>
            </a:r>
            <a:endParaRPr/>
          </a:p>
        </p:txBody>
      </p:sp>
    </p:spTree>
  </p:cSld>
  <p:clrMapOvr>
    <a:masterClrMapping/>
  </p:clrMapOvr>
  <p:transition spd="med">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Google Shape;721;p104"/>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Elicitación de Requerimientos</a:t>
            </a:r>
            <a:endParaRPr sz="4000" b="1"/>
          </a:p>
        </p:txBody>
      </p:sp>
      <p:sp>
        <p:nvSpPr>
          <p:cNvPr id="722" name="Google Shape;722;p104"/>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42</a:t>
            </a:fld>
            <a:endParaRPr/>
          </a:p>
        </p:txBody>
      </p:sp>
      <p:sp>
        <p:nvSpPr>
          <p:cNvPr id="723" name="Google Shape;723;p104"/>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2800"/>
              <a:buFont typeface="Arial"/>
              <a:buChar char="»"/>
            </a:pPr>
            <a:r>
              <a:rPr lang="es-ES" sz="2800"/>
              <a:t>La elicitación de requisitos es una actividad principalmente de carácter social, mucho más que tecnológico.</a:t>
            </a:r>
            <a:endParaRPr/>
          </a:p>
          <a:p>
            <a:pPr marL="68580" lvl="0" indent="-68580" algn="l" rtl="0">
              <a:lnSpc>
                <a:spcPct val="85000"/>
              </a:lnSpc>
              <a:spcBef>
                <a:spcPts val="975"/>
              </a:spcBef>
              <a:spcAft>
                <a:spcPts val="0"/>
              </a:spcAft>
              <a:buClr>
                <a:srgbClr val="C00000"/>
              </a:buClr>
              <a:buSzPts val="2800"/>
              <a:buFont typeface="Arial"/>
              <a:buChar char="»"/>
            </a:pPr>
            <a:r>
              <a:rPr lang="es-ES" sz="2800"/>
              <a:t>Los problemas que se plantean son por tanto de naturaleza psicológica y social, más que técnicos.</a:t>
            </a:r>
            <a:endParaRPr/>
          </a:p>
          <a:p>
            <a:pPr marL="68580" lvl="0" indent="0" algn="l" rtl="0">
              <a:lnSpc>
                <a:spcPct val="85000"/>
              </a:lnSpc>
              <a:spcBef>
                <a:spcPts val="975"/>
              </a:spcBef>
              <a:spcAft>
                <a:spcPts val="0"/>
              </a:spcAft>
              <a:buClr>
                <a:srgbClr val="C00000"/>
              </a:buClr>
              <a:buSzPts val="2800"/>
              <a:buFont typeface="Arial"/>
              <a:buNone/>
            </a:pPr>
            <a:endParaRPr sz="2800"/>
          </a:p>
          <a:p>
            <a:pPr marL="68580" lvl="0" indent="-68580" algn="l" rtl="0">
              <a:lnSpc>
                <a:spcPct val="85000"/>
              </a:lnSpc>
              <a:spcBef>
                <a:spcPts val="975"/>
              </a:spcBef>
              <a:spcAft>
                <a:spcPts val="0"/>
              </a:spcAft>
              <a:buClr>
                <a:srgbClr val="C00000"/>
              </a:buClr>
              <a:buSzPts val="2800"/>
              <a:buFont typeface="Arial"/>
              <a:buChar char="»"/>
            </a:pPr>
            <a:r>
              <a:rPr lang="es-ES" sz="2800"/>
              <a:t>Nota: Requerimientos = Requisitos.</a:t>
            </a:r>
            <a:endParaRPr sz="2800"/>
          </a:p>
        </p:txBody>
      </p:sp>
      <p:pic>
        <p:nvPicPr>
          <p:cNvPr id="724" name="Google Shape;724;p104" descr="http://www.wheresthedrama.com/ego.jpg"/>
          <p:cNvPicPr preferRelativeResize="0"/>
          <p:nvPr/>
        </p:nvPicPr>
        <p:blipFill rotWithShape="1">
          <a:blip r:embed="rId3">
            <a:alphaModFix/>
          </a:blip>
          <a:srcRect/>
          <a:stretch/>
        </p:blipFill>
        <p:spPr>
          <a:xfrm>
            <a:off x="5814577" y="4717242"/>
            <a:ext cx="2534314" cy="1809751"/>
          </a:xfrm>
          <a:prstGeom prst="rect">
            <a:avLst/>
          </a:prstGeom>
          <a:noFill/>
          <a:ln>
            <a:noFill/>
          </a:ln>
          <a:effectLst>
            <a:outerShdw blurRad="292100" dist="139700" dir="2700000" algn="tl" rotWithShape="0">
              <a:srgbClr val="333333">
                <a:alpha val="62745"/>
              </a:srgbClr>
            </a:outerShdw>
          </a:effectLst>
        </p:spPr>
      </p:pic>
    </p:spTree>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10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Elicitación de Requerimientos</a:t>
            </a:r>
            <a:endParaRPr sz="4000" b="1"/>
          </a:p>
        </p:txBody>
      </p:sp>
      <p:sp>
        <p:nvSpPr>
          <p:cNvPr id="730" name="Google Shape;730;p10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43</a:t>
            </a:fld>
            <a:endParaRPr/>
          </a:p>
        </p:txBody>
      </p:sp>
      <p:sp>
        <p:nvSpPr>
          <p:cNvPr id="731" name="Google Shape;731;p105"/>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2800"/>
              <a:buFont typeface="Arial"/>
              <a:buChar char="»"/>
            </a:pPr>
            <a:r>
              <a:rPr lang="es-ES" sz="2800"/>
              <a:t>Problemas de comunicación</a:t>
            </a:r>
            <a:endParaRPr/>
          </a:p>
          <a:p>
            <a:pPr marL="260604" lvl="1" indent="-257175" algn="l" rtl="0">
              <a:lnSpc>
                <a:spcPct val="85000"/>
              </a:lnSpc>
              <a:spcBef>
                <a:spcPts val="450"/>
              </a:spcBef>
              <a:spcAft>
                <a:spcPts val="0"/>
              </a:spcAft>
              <a:buClr>
                <a:srgbClr val="262626"/>
              </a:buClr>
              <a:buSzPts val="2000"/>
              <a:buChar char=" "/>
            </a:pPr>
            <a:r>
              <a:rPr lang="es-ES" sz="2000"/>
              <a:t>Dificultad para expresar claramente las necesidades.</a:t>
            </a:r>
            <a:endParaRPr/>
          </a:p>
          <a:p>
            <a:pPr marL="260604" lvl="1" indent="-257175" algn="l" rtl="0">
              <a:lnSpc>
                <a:spcPct val="85000"/>
              </a:lnSpc>
              <a:spcBef>
                <a:spcPts val="450"/>
              </a:spcBef>
              <a:spcAft>
                <a:spcPts val="0"/>
              </a:spcAft>
              <a:buClr>
                <a:srgbClr val="262626"/>
              </a:buClr>
              <a:buSzPts val="2000"/>
              <a:buChar char=" "/>
            </a:pPr>
            <a:r>
              <a:rPr lang="es-ES" sz="2000"/>
              <a:t>No ser conscientes de sus propias necesidades.</a:t>
            </a:r>
            <a:endParaRPr/>
          </a:p>
          <a:p>
            <a:pPr marL="260604" lvl="1" indent="-257175" algn="l" rtl="0">
              <a:lnSpc>
                <a:spcPct val="85000"/>
              </a:lnSpc>
              <a:spcBef>
                <a:spcPts val="450"/>
              </a:spcBef>
              <a:spcAft>
                <a:spcPts val="0"/>
              </a:spcAft>
              <a:buClr>
                <a:srgbClr val="262626"/>
              </a:buClr>
              <a:buSzPts val="2000"/>
              <a:buChar char=" "/>
            </a:pPr>
            <a:r>
              <a:rPr lang="es-ES" sz="2000"/>
              <a:t>No entender cómo la tecnología puede ayudar.</a:t>
            </a:r>
            <a:endParaRPr/>
          </a:p>
          <a:p>
            <a:pPr marL="260604" lvl="1" indent="-257175" algn="l" rtl="0">
              <a:lnSpc>
                <a:spcPct val="85000"/>
              </a:lnSpc>
              <a:spcBef>
                <a:spcPts val="450"/>
              </a:spcBef>
              <a:spcAft>
                <a:spcPts val="0"/>
              </a:spcAft>
              <a:buClr>
                <a:srgbClr val="262626"/>
              </a:buClr>
              <a:buSzPts val="2000"/>
              <a:buChar char=" "/>
            </a:pPr>
            <a:r>
              <a:rPr lang="es-ES" sz="2000"/>
              <a:t>Miedo a parecer incompetentes por ignorancia tecnológica.</a:t>
            </a:r>
            <a:endParaRPr/>
          </a:p>
          <a:p>
            <a:pPr marL="260604" lvl="1" indent="-257175" algn="l" rtl="0">
              <a:lnSpc>
                <a:spcPct val="85000"/>
              </a:lnSpc>
              <a:spcBef>
                <a:spcPts val="450"/>
              </a:spcBef>
              <a:spcAft>
                <a:spcPts val="0"/>
              </a:spcAft>
              <a:buClr>
                <a:srgbClr val="262626"/>
              </a:buClr>
              <a:buSzPts val="2000"/>
              <a:buChar char=" "/>
            </a:pPr>
            <a:r>
              <a:rPr lang="es-ES" sz="2000"/>
              <a:t>No tomar decisiones por no poder prever las  consecuencias, no entender las alternativas o no tener una visión global.</a:t>
            </a:r>
            <a:endParaRPr/>
          </a:p>
          <a:p>
            <a:pPr marL="260604" lvl="1" indent="-257175" algn="l" rtl="0">
              <a:lnSpc>
                <a:spcPct val="85000"/>
              </a:lnSpc>
              <a:spcBef>
                <a:spcPts val="450"/>
              </a:spcBef>
              <a:spcAft>
                <a:spcPts val="0"/>
              </a:spcAft>
              <a:buClr>
                <a:srgbClr val="262626"/>
              </a:buClr>
              <a:buSzPts val="2000"/>
              <a:buChar char=" "/>
            </a:pPr>
            <a:r>
              <a:rPr lang="es-ES" sz="2000"/>
              <a:t>Cultura y vocabulario diferentes.</a:t>
            </a:r>
            <a:endParaRPr/>
          </a:p>
          <a:p>
            <a:pPr marL="260604" lvl="1" indent="-257175" algn="l" rtl="0">
              <a:lnSpc>
                <a:spcPct val="85000"/>
              </a:lnSpc>
              <a:spcBef>
                <a:spcPts val="450"/>
              </a:spcBef>
              <a:spcAft>
                <a:spcPts val="0"/>
              </a:spcAft>
              <a:buClr>
                <a:srgbClr val="262626"/>
              </a:buClr>
              <a:buSzPts val="2000"/>
              <a:buChar char=" "/>
            </a:pPr>
            <a:r>
              <a:rPr lang="es-ES" sz="2000"/>
              <a:t>Intereses distintos en el sistema a desarrollar.</a:t>
            </a:r>
            <a:endParaRPr/>
          </a:p>
          <a:p>
            <a:pPr marL="260604" lvl="1" indent="-257175" algn="l" rtl="0">
              <a:lnSpc>
                <a:spcPct val="85000"/>
              </a:lnSpc>
              <a:spcBef>
                <a:spcPts val="450"/>
              </a:spcBef>
              <a:spcAft>
                <a:spcPts val="0"/>
              </a:spcAft>
              <a:buClr>
                <a:srgbClr val="262626"/>
              </a:buClr>
              <a:buSzPts val="2000"/>
              <a:buChar char=" "/>
            </a:pPr>
            <a:r>
              <a:rPr lang="es-ES" sz="2000"/>
              <a:t>Medios de comunicación inadecuados (diagramas que no entienden los clientes y usuarios).</a:t>
            </a:r>
            <a:endParaRPr/>
          </a:p>
          <a:p>
            <a:pPr marL="260604" lvl="1" indent="-257175" algn="l" rtl="0">
              <a:lnSpc>
                <a:spcPct val="85000"/>
              </a:lnSpc>
              <a:spcBef>
                <a:spcPts val="450"/>
              </a:spcBef>
              <a:spcAft>
                <a:spcPts val="0"/>
              </a:spcAft>
              <a:buClr>
                <a:srgbClr val="262626"/>
              </a:buClr>
              <a:buSzPts val="2000"/>
              <a:buChar char=" "/>
            </a:pPr>
            <a:r>
              <a:rPr lang="es-ES" sz="2000"/>
              <a:t>Conflictos personales o políticos</a:t>
            </a:r>
            <a:r>
              <a:rPr lang="es-ES" sz="2800"/>
              <a:t>.</a:t>
            </a:r>
            <a:endParaRPr sz="2800"/>
          </a:p>
          <a:p>
            <a:pPr marL="260604" lvl="1" indent="-104775" algn="l" rtl="0">
              <a:lnSpc>
                <a:spcPct val="85000"/>
              </a:lnSpc>
              <a:spcBef>
                <a:spcPts val="450"/>
              </a:spcBef>
              <a:spcAft>
                <a:spcPts val="0"/>
              </a:spcAft>
              <a:buClr>
                <a:srgbClr val="262626"/>
              </a:buClr>
              <a:buSzPts val="2400"/>
              <a:buNone/>
            </a:pPr>
            <a:endParaRPr sz="2400"/>
          </a:p>
        </p:txBody>
      </p:sp>
    </p:spTree>
  </p:cSld>
  <p:clrMapOvr>
    <a:masterClrMapping/>
  </p:clrMapOvr>
  <p:transition spd="med">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10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Elicitación de Requerimientos</a:t>
            </a:r>
            <a:endParaRPr sz="4000" b="1"/>
          </a:p>
        </p:txBody>
      </p:sp>
      <p:sp>
        <p:nvSpPr>
          <p:cNvPr id="737" name="Google Shape;737;p10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44</a:t>
            </a:fld>
            <a:endParaRPr/>
          </a:p>
        </p:txBody>
      </p:sp>
      <p:sp>
        <p:nvSpPr>
          <p:cNvPr id="738" name="Google Shape;738;p106"/>
          <p:cNvSpPr txBox="1">
            <a:spLocks noGrp="1"/>
          </p:cNvSpPr>
          <p:nvPr>
            <p:ph type="body" idx="1"/>
          </p:nvPr>
        </p:nvSpPr>
        <p:spPr>
          <a:xfrm>
            <a:off x="625911" y="1772816"/>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1800"/>
              <a:buFont typeface="Arial"/>
              <a:buChar char="»"/>
            </a:pPr>
            <a:r>
              <a:rPr lang="es-ES"/>
              <a:t>Limitaciones cognitivas (del desarrollador)</a:t>
            </a:r>
            <a:endParaRPr/>
          </a:p>
          <a:p>
            <a:pPr marL="260604" lvl="1" indent="-257175" algn="l" rtl="0">
              <a:lnSpc>
                <a:spcPct val="85000"/>
              </a:lnSpc>
              <a:spcBef>
                <a:spcPts val="450"/>
              </a:spcBef>
              <a:spcAft>
                <a:spcPts val="0"/>
              </a:spcAft>
              <a:buClr>
                <a:srgbClr val="262626"/>
              </a:buClr>
              <a:buSzPts val="1800"/>
              <a:buChar char=" "/>
            </a:pPr>
            <a:r>
              <a:rPr lang="es-ES"/>
              <a:t>No conocer el dominio del problema.</a:t>
            </a:r>
            <a:endParaRPr/>
          </a:p>
          <a:p>
            <a:pPr marL="260604" lvl="1" indent="-257175" algn="l" rtl="0">
              <a:lnSpc>
                <a:spcPct val="85000"/>
              </a:lnSpc>
              <a:spcBef>
                <a:spcPts val="450"/>
              </a:spcBef>
              <a:spcAft>
                <a:spcPts val="0"/>
              </a:spcAft>
              <a:buClr>
                <a:srgbClr val="262626"/>
              </a:buClr>
              <a:buSzPts val="1800"/>
              <a:buChar char=" "/>
            </a:pPr>
            <a:r>
              <a:rPr lang="es-ES"/>
              <a:t>Hacer suposiciones sobre el dominio del problema.</a:t>
            </a:r>
            <a:endParaRPr/>
          </a:p>
          <a:p>
            <a:pPr marL="260604" lvl="1" indent="-257175" algn="l" rtl="0">
              <a:lnSpc>
                <a:spcPct val="85000"/>
              </a:lnSpc>
              <a:spcBef>
                <a:spcPts val="450"/>
              </a:spcBef>
              <a:spcAft>
                <a:spcPts val="0"/>
              </a:spcAft>
              <a:buClr>
                <a:srgbClr val="262626"/>
              </a:buClr>
              <a:buSzPts val="1800"/>
              <a:buChar char=" "/>
            </a:pPr>
            <a:r>
              <a:rPr lang="es-ES"/>
              <a:t>Hacer suposiciones sobre aspectos tecnológicos.</a:t>
            </a:r>
            <a:endParaRPr/>
          </a:p>
          <a:p>
            <a:pPr marL="260604" lvl="1" indent="-257175" algn="l" rtl="0">
              <a:lnSpc>
                <a:spcPct val="85000"/>
              </a:lnSpc>
              <a:spcBef>
                <a:spcPts val="450"/>
              </a:spcBef>
              <a:spcAft>
                <a:spcPts val="0"/>
              </a:spcAft>
              <a:buClr>
                <a:srgbClr val="262626"/>
              </a:buClr>
              <a:buSzPts val="1800"/>
              <a:buChar char=" "/>
            </a:pPr>
            <a:r>
              <a:rPr lang="es-ES"/>
              <a:t>Hacer simplificaciones excesivas.</a:t>
            </a:r>
            <a:endParaRPr/>
          </a:p>
          <a:p>
            <a:pPr marL="68580" lvl="0" indent="-68580" algn="l" rtl="0">
              <a:lnSpc>
                <a:spcPct val="85000"/>
              </a:lnSpc>
              <a:spcBef>
                <a:spcPts val="975"/>
              </a:spcBef>
              <a:spcAft>
                <a:spcPts val="0"/>
              </a:spcAft>
              <a:buClr>
                <a:srgbClr val="C00000"/>
              </a:buClr>
              <a:buSzPts val="1800"/>
              <a:buFont typeface="Arial"/>
              <a:buChar char="»"/>
            </a:pPr>
            <a:r>
              <a:rPr lang="es-ES"/>
              <a:t>Conducta humana</a:t>
            </a:r>
            <a:endParaRPr/>
          </a:p>
          <a:p>
            <a:pPr marL="260604" lvl="1" indent="-257175" algn="l" rtl="0">
              <a:lnSpc>
                <a:spcPct val="85000"/>
              </a:lnSpc>
              <a:spcBef>
                <a:spcPts val="450"/>
              </a:spcBef>
              <a:spcAft>
                <a:spcPts val="0"/>
              </a:spcAft>
              <a:buClr>
                <a:srgbClr val="262626"/>
              </a:buClr>
              <a:buSzPts val="1800"/>
              <a:buChar char=" "/>
            </a:pPr>
            <a:r>
              <a:rPr lang="es-ES"/>
              <a:t>Conflictos y ambigüedades en los roles de los participantes.</a:t>
            </a:r>
            <a:endParaRPr/>
          </a:p>
          <a:p>
            <a:pPr marL="260604" lvl="1" indent="-257175" algn="l" rtl="0">
              <a:lnSpc>
                <a:spcPct val="85000"/>
              </a:lnSpc>
              <a:spcBef>
                <a:spcPts val="450"/>
              </a:spcBef>
              <a:spcAft>
                <a:spcPts val="0"/>
              </a:spcAft>
              <a:buClr>
                <a:srgbClr val="262626"/>
              </a:buClr>
              <a:buSzPts val="1800"/>
              <a:buChar char=" "/>
            </a:pPr>
            <a:r>
              <a:rPr lang="es-ES"/>
              <a:t>Pasividad de clientes, usuarios o ingenieros de requisitos.</a:t>
            </a:r>
            <a:endParaRPr/>
          </a:p>
          <a:p>
            <a:pPr marL="260604" lvl="1" indent="-257175" algn="l" rtl="0">
              <a:lnSpc>
                <a:spcPct val="85000"/>
              </a:lnSpc>
              <a:spcBef>
                <a:spcPts val="450"/>
              </a:spcBef>
              <a:spcAft>
                <a:spcPts val="0"/>
              </a:spcAft>
              <a:buClr>
                <a:srgbClr val="262626"/>
              </a:buClr>
              <a:buSzPts val="1800"/>
              <a:buChar char=" "/>
            </a:pPr>
            <a:r>
              <a:rPr lang="es-ES"/>
              <a:t>Temor a que el nuevo sistema lo deje sin trabajo.</a:t>
            </a:r>
            <a:endParaRPr/>
          </a:p>
          <a:p>
            <a:pPr marL="68580" lvl="0" indent="-68580" algn="l" rtl="0">
              <a:lnSpc>
                <a:spcPct val="85000"/>
              </a:lnSpc>
              <a:spcBef>
                <a:spcPts val="975"/>
              </a:spcBef>
              <a:spcAft>
                <a:spcPts val="0"/>
              </a:spcAft>
              <a:buClr>
                <a:srgbClr val="C00000"/>
              </a:buClr>
              <a:buSzPts val="1800"/>
              <a:buFont typeface="Arial"/>
              <a:buChar char="»"/>
            </a:pPr>
            <a:r>
              <a:rPr lang="es-ES"/>
              <a:t>Técnicos </a:t>
            </a:r>
            <a:endParaRPr/>
          </a:p>
          <a:p>
            <a:pPr marL="260604" lvl="1" indent="-257175" algn="l" rtl="0">
              <a:lnSpc>
                <a:spcPct val="85000"/>
              </a:lnSpc>
              <a:spcBef>
                <a:spcPts val="450"/>
              </a:spcBef>
              <a:spcAft>
                <a:spcPts val="0"/>
              </a:spcAft>
              <a:buClr>
                <a:srgbClr val="262626"/>
              </a:buClr>
              <a:buSzPts val="1800"/>
              <a:buChar char=" "/>
            </a:pPr>
            <a:r>
              <a:rPr lang="es-ES"/>
              <a:t>Complejidad del dominio del problema.</a:t>
            </a:r>
            <a:endParaRPr/>
          </a:p>
          <a:p>
            <a:pPr marL="260604" lvl="1" indent="-257175" algn="l" rtl="0">
              <a:lnSpc>
                <a:spcPct val="85000"/>
              </a:lnSpc>
              <a:spcBef>
                <a:spcPts val="450"/>
              </a:spcBef>
              <a:spcAft>
                <a:spcPts val="0"/>
              </a:spcAft>
              <a:buClr>
                <a:srgbClr val="262626"/>
              </a:buClr>
              <a:buSzPts val="1800"/>
              <a:buChar char=" "/>
            </a:pPr>
            <a:r>
              <a:rPr lang="es-ES"/>
              <a:t>Complejidad de los requisitos.</a:t>
            </a:r>
            <a:endParaRPr/>
          </a:p>
          <a:p>
            <a:pPr marL="260604" lvl="1" indent="-257175" algn="l" rtl="0">
              <a:lnSpc>
                <a:spcPct val="85000"/>
              </a:lnSpc>
              <a:spcBef>
                <a:spcPts val="450"/>
              </a:spcBef>
              <a:spcAft>
                <a:spcPts val="0"/>
              </a:spcAft>
              <a:buClr>
                <a:srgbClr val="262626"/>
              </a:buClr>
              <a:buSzPts val="1800"/>
              <a:buChar char=" "/>
            </a:pPr>
            <a:r>
              <a:rPr lang="es-ES"/>
              <a:t>Múltiples fuentes de requisitos.</a:t>
            </a:r>
            <a:endParaRPr/>
          </a:p>
          <a:p>
            <a:pPr marL="260604" lvl="1" indent="-257175" algn="l" rtl="0">
              <a:lnSpc>
                <a:spcPct val="85000"/>
              </a:lnSpc>
              <a:spcBef>
                <a:spcPts val="450"/>
              </a:spcBef>
              <a:spcAft>
                <a:spcPts val="0"/>
              </a:spcAft>
              <a:buClr>
                <a:srgbClr val="262626"/>
              </a:buClr>
              <a:buSzPts val="1800"/>
              <a:buChar char=" "/>
            </a:pPr>
            <a:r>
              <a:rPr lang="es-ES"/>
              <a:t>Fuentes de información poco claras.</a:t>
            </a:r>
            <a:endParaRPr/>
          </a:p>
        </p:txBody>
      </p:sp>
    </p:spTree>
  </p:cSld>
  <p:clrMapOvr>
    <a:masterClrMapping/>
  </p:clrMapOvr>
  <p:transition spd="med">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p107"/>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Técnicas de elicitación </a:t>
            </a:r>
            <a:endParaRPr sz="4000" b="1"/>
          </a:p>
        </p:txBody>
      </p:sp>
      <p:sp>
        <p:nvSpPr>
          <p:cNvPr id="744" name="Google Shape;744;p10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45</a:t>
            </a:fld>
            <a:endParaRPr/>
          </a:p>
        </p:txBody>
      </p:sp>
      <p:sp>
        <p:nvSpPr>
          <p:cNvPr id="745" name="Google Shape;745;p107"/>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514350" lvl="0" indent="-514350" algn="l" rtl="0">
              <a:lnSpc>
                <a:spcPct val="75000"/>
              </a:lnSpc>
              <a:spcBef>
                <a:spcPts val="0"/>
              </a:spcBef>
              <a:spcAft>
                <a:spcPts val="0"/>
              </a:spcAft>
              <a:buSzPts val="2220"/>
              <a:buNone/>
            </a:pPr>
            <a:r>
              <a:rPr lang="es-ES" sz="2220"/>
              <a:t>Recopilación de información: </a:t>
            </a:r>
            <a:endParaRPr/>
          </a:p>
          <a:p>
            <a:pPr marL="514350" lvl="0" indent="-514350" algn="l" rtl="0">
              <a:lnSpc>
                <a:spcPct val="75000"/>
              </a:lnSpc>
              <a:spcBef>
                <a:spcPts val="975"/>
              </a:spcBef>
              <a:spcAft>
                <a:spcPts val="0"/>
              </a:spcAft>
              <a:buSzPts val="2405"/>
              <a:buNone/>
            </a:pPr>
            <a:r>
              <a:rPr lang="es-ES" sz="2405" b="1" i="1"/>
              <a:t>Métodos discretos</a:t>
            </a:r>
            <a:endParaRPr/>
          </a:p>
          <a:p>
            <a:pPr marL="514350" lvl="0" indent="-514350" algn="l" rtl="0">
              <a:lnSpc>
                <a:spcPct val="75000"/>
              </a:lnSpc>
              <a:spcBef>
                <a:spcPts val="975"/>
              </a:spcBef>
              <a:spcAft>
                <a:spcPts val="0"/>
              </a:spcAft>
              <a:buSzPts val="1017"/>
              <a:buNone/>
            </a:pPr>
            <a:endParaRPr sz="1017"/>
          </a:p>
          <a:p>
            <a:pPr marL="706374" lvl="1" indent="-514350" algn="l" rtl="0">
              <a:lnSpc>
                <a:spcPct val="75000"/>
              </a:lnSpc>
              <a:spcBef>
                <a:spcPts val="450"/>
              </a:spcBef>
              <a:spcAft>
                <a:spcPts val="0"/>
              </a:spcAft>
              <a:buClr>
                <a:srgbClr val="262626"/>
              </a:buClr>
              <a:buSzPts val="2220"/>
              <a:buFont typeface="Calibri"/>
              <a:buAutoNum type="arabicPeriod"/>
            </a:pPr>
            <a:r>
              <a:rPr lang="es-ES" sz="2220"/>
              <a:t>Muestreo de la documentación, los formularios y los datos existentes.</a:t>
            </a:r>
            <a:endParaRPr/>
          </a:p>
          <a:p>
            <a:pPr marL="706374" lvl="1" indent="-514350" algn="l" rtl="0">
              <a:lnSpc>
                <a:spcPct val="75000"/>
              </a:lnSpc>
              <a:spcBef>
                <a:spcPts val="450"/>
              </a:spcBef>
              <a:spcAft>
                <a:spcPts val="0"/>
              </a:spcAft>
              <a:buClr>
                <a:srgbClr val="262626"/>
              </a:buClr>
              <a:buSzPts val="2220"/>
              <a:buFont typeface="Calibri"/>
              <a:buAutoNum type="arabicPeriod"/>
            </a:pPr>
            <a:r>
              <a:rPr lang="es-ES" sz="2220"/>
              <a:t>Investigación y visitas al lugar.</a:t>
            </a:r>
            <a:endParaRPr/>
          </a:p>
          <a:p>
            <a:pPr marL="706374" lvl="1" indent="-514350" algn="l" rtl="0">
              <a:lnSpc>
                <a:spcPct val="75000"/>
              </a:lnSpc>
              <a:spcBef>
                <a:spcPts val="450"/>
              </a:spcBef>
              <a:spcAft>
                <a:spcPts val="0"/>
              </a:spcAft>
              <a:buClr>
                <a:srgbClr val="262626"/>
              </a:buClr>
              <a:buSzPts val="2220"/>
              <a:buFont typeface="Calibri"/>
              <a:buAutoNum type="arabicPeriod"/>
            </a:pPr>
            <a:r>
              <a:rPr lang="es-ES" sz="2220"/>
              <a:t>Observación del ambiente de trabajo.</a:t>
            </a:r>
            <a:endParaRPr/>
          </a:p>
          <a:p>
            <a:pPr marL="514350" lvl="0" indent="-514350" algn="l" rtl="0">
              <a:lnSpc>
                <a:spcPct val="75000"/>
              </a:lnSpc>
              <a:spcBef>
                <a:spcPts val="975"/>
              </a:spcBef>
              <a:spcAft>
                <a:spcPts val="0"/>
              </a:spcAft>
              <a:buSzPts val="2220"/>
              <a:buNone/>
            </a:pPr>
            <a:endParaRPr sz="2220"/>
          </a:p>
          <a:p>
            <a:pPr marL="514350" lvl="0" indent="-514350" algn="l" rtl="0">
              <a:lnSpc>
                <a:spcPct val="75000"/>
              </a:lnSpc>
              <a:spcBef>
                <a:spcPts val="975"/>
              </a:spcBef>
              <a:spcAft>
                <a:spcPts val="0"/>
              </a:spcAft>
              <a:buSzPts val="2405"/>
              <a:buNone/>
            </a:pPr>
            <a:r>
              <a:rPr lang="es-ES" sz="2405" b="1" i="1"/>
              <a:t>Métodos interactivos</a:t>
            </a:r>
            <a:endParaRPr sz="2405" b="1" i="1"/>
          </a:p>
          <a:p>
            <a:pPr marL="706374" lvl="1" indent="-514350" algn="l" rtl="0">
              <a:lnSpc>
                <a:spcPct val="75000"/>
              </a:lnSpc>
              <a:spcBef>
                <a:spcPts val="450"/>
              </a:spcBef>
              <a:spcAft>
                <a:spcPts val="0"/>
              </a:spcAft>
              <a:buClr>
                <a:srgbClr val="262626"/>
              </a:buClr>
              <a:buSzPts val="1110"/>
              <a:buNone/>
            </a:pPr>
            <a:endParaRPr sz="1110"/>
          </a:p>
          <a:p>
            <a:pPr marL="706374" lvl="1" indent="-514350" algn="l" rtl="0">
              <a:lnSpc>
                <a:spcPct val="75000"/>
              </a:lnSpc>
              <a:spcBef>
                <a:spcPts val="450"/>
              </a:spcBef>
              <a:spcAft>
                <a:spcPts val="0"/>
              </a:spcAft>
              <a:buClr>
                <a:srgbClr val="262626"/>
              </a:buClr>
              <a:buSzPts val="2220"/>
              <a:buFont typeface="Calibri"/>
              <a:buAutoNum type="arabicPeriod"/>
            </a:pPr>
            <a:r>
              <a:rPr lang="es-ES" sz="2220"/>
              <a:t>Cuestionarios.</a:t>
            </a:r>
            <a:endParaRPr/>
          </a:p>
          <a:p>
            <a:pPr marL="706374" lvl="1" indent="-514350" algn="l" rtl="0">
              <a:lnSpc>
                <a:spcPct val="75000"/>
              </a:lnSpc>
              <a:spcBef>
                <a:spcPts val="450"/>
              </a:spcBef>
              <a:spcAft>
                <a:spcPts val="0"/>
              </a:spcAft>
              <a:buClr>
                <a:srgbClr val="262626"/>
              </a:buClr>
              <a:buSzPts val="2220"/>
              <a:buFont typeface="Calibri"/>
              <a:buAutoNum type="arabicPeriod"/>
            </a:pPr>
            <a:r>
              <a:rPr lang="es-ES" sz="2220"/>
              <a:t>Entrevistas.</a:t>
            </a:r>
            <a:endParaRPr/>
          </a:p>
          <a:p>
            <a:pPr marL="706374" lvl="1" indent="-514350" algn="l" rtl="0">
              <a:lnSpc>
                <a:spcPct val="75000"/>
              </a:lnSpc>
              <a:spcBef>
                <a:spcPts val="450"/>
              </a:spcBef>
              <a:spcAft>
                <a:spcPts val="0"/>
              </a:spcAft>
              <a:buClr>
                <a:srgbClr val="262626"/>
              </a:buClr>
              <a:buSzPts val="2220"/>
              <a:buFont typeface="Calibri"/>
              <a:buAutoNum type="arabicPeriod"/>
            </a:pPr>
            <a:r>
              <a:rPr lang="es-ES" sz="2220"/>
              <a:t>Planeación conjunta de Requerimientos (JRP o JAD).</a:t>
            </a:r>
            <a:endParaRPr/>
          </a:p>
          <a:p>
            <a:pPr marL="706374" lvl="1" indent="-514350" algn="l" rtl="0">
              <a:lnSpc>
                <a:spcPct val="75000"/>
              </a:lnSpc>
              <a:spcBef>
                <a:spcPts val="450"/>
              </a:spcBef>
              <a:spcAft>
                <a:spcPts val="0"/>
              </a:spcAft>
              <a:buClr>
                <a:srgbClr val="262626"/>
              </a:buClr>
              <a:buSzPts val="2220"/>
              <a:buFont typeface="Calibri"/>
              <a:buAutoNum type="arabicPeriod"/>
            </a:pPr>
            <a:r>
              <a:rPr lang="es-ES" sz="2220"/>
              <a:t>Lluvia de Ideas - Brainstorming .</a:t>
            </a:r>
            <a:endParaRPr sz="2220"/>
          </a:p>
        </p:txBody>
      </p:sp>
      <p:sp>
        <p:nvSpPr>
          <p:cNvPr id="746" name="Google Shape;746;p107"/>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108"/>
          <p:cNvSpPr txBox="1">
            <a:spLocks noGrp="1"/>
          </p:cNvSpPr>
          <p:nvPr>
            <p:ph type="title"/>
          </p:nvPr>
        </p:nvSpPr>
        <p:spPr>
          <a:xfrm>
            <a:off x="625908" y="622759"/>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4000"/>
              <a:buFont typeface="Calibri"/>
              <a:buNone/>
            </a:pPr>
            <a:r>
              <a:rPr lang="es-ES" sz="4000" b="1"/>
              <a:t>Recopilación de información: Métodos discretos</a:t>
            </a:r>
            <a:endParaRPr sz="4000" b="1"/>
          </a:p>
        </p:txBody>
      </p:sp>
      <p:sp>
        <p:nvSpPr>
          <p:cNvPr id="752" name="Google Shape;752;p10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46</a:t>
            </a:fld>
            <a:endParaRPr/>
          </a:p>
        </p:txBody>
      </p:sp>
      <p:sp>
        <p:nvSpPr>
          <p:cNvPr id="753" name="Google Shape;753;p108"/>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SzPts val="2400"/>
              <a:buNone/>
            </a:pPr>
            <a:r>
              <a:rPr lang="es-ES" sz="2400"/>
              <a:t>Los métodos discretos son menos perturbadores que otras formas de averiguar los requerimientos </a:t>
            </a:r>
            <a:endParaRPr sz="2400"/>
          </a:p>
          <a:p>
            <a:pPr marL="68580" lvl="0" indent="-68580" algn="l" rtl="0">
              <a:lnSpc>
                <a:spcPct val="85000"/>
              </a:lnSpc>
              <a:spcBef>
                <a:spcPts val="975"/>
              </a:spcBef>
              <a:spcAft>
                <a:spcPts val="0"/>
              </a:spcAft>
              <a:buSzPts val="2400"/>
              <a:buNone/>
            </a:pPr>
            <a:r>
              <a:rPr lang="es-ES" sz="2400"/>
              <a:t>Se consideran insuficientes para recopilar información cuando se utilizan por sí solos, por lo que deben utilizarse junto con uno o varios de los métodos.</a:t>
            </a:r>
            <a:endParaRPr/>
          </a:p>
          <a:p>
            <a:pPr marL="68580" lvl="0" indent="-68580" algn="l" rtl="0">
              <a:lnSpc>
                <a:spcPct val="85000"/>
              </a:lnSpc>
              <a:spcBef>
                <a:spcPts val="975"/>
              </a:spcBef>
              <a:spcAft>
                <a:spcPts val="0"/>
              </a:spcAft>
              <a:buSzPts val="2400"/>
              <a:buNone/>
            </a:pPr>
            <a:r>
              <a:rPr lang="es-ES" sz="2400"/>
              <a:t>Utilizar diferentes métodos para acercarse a la organización es una práctica inteligente mediante la cual podrá formarse un panorama más completo de los requerimientos</a:t>
            </a:r>
            <a:endParaRPr/>
          </a:p>
          <a:p>
            <a:pPr marL="68580" lvl="0" indent="0" algn="l" rtl="0">
              <a:lnSpc>
                <a:spcPct val="85000"/>
              </a:lnSpc>
              <a:spcBef>
                <a:spcPts val="975"/>
              </a:spcBef>
              <a:spcAft>
                <a:spcPts val="0"/>
              </a:spcAft>
              <a:buClr>
                <a:srgbClr val="C00000"/>
              </a:buClr>
              <a:buSzPts val="2400"/>
              <a:buFont typeface="Arial"/>
              <a:buNone/>
            </a:pPr>
            <a:endParaRPr sz="2400"/>
          </a:p>
          <a:p>
            <a:pPr marL="68580" lvl="0" indent="-68580" algn="l" rtl="0">
              <a:lnSpc>
                <a:spcPct val="85000"/>
              </a:lnSpc>
              <a:spcBef>
                <a:spcPts val="975"/>
              </a:spcBef>
              <a:spcAft>
                <a:spcPts val="0"/>
              </a:spcAft>
              <a:buClr>
                <a:srgbClr val="C00000"/>
              </a:buClr>
              <a:buSzPts val="2400"/>
              <a:buFont typeface="Arial"/>
              <a:buChar char="»"/>
            </a:pPr>
            <a:r>
              <a:rPr lang="es-ES" sz="2400"/>
              <a:t>Muestreo de la documentación, los formularios y los datos existentes</a:t>
            </a:r>
            <a:endParaRPr/>
          </a:p>
          <a:p>
            <a:pPr marL="68580" lvl="0" indent="-68580" algn="l" rtl="0">
              <a:lnSpc>
                <a:spcPct val="85000"/>
              </a:lnSpc>
              <a:spcBef>
                <a:spcPts val="975"/>
              </a:spcBef>
              <a:spcAft>
                <a:spcPts val="0"/>
              </a:spcAft>
              <a:buClr>
                <a:srgbClr val="C00000"/>
              </a:buClr>
              <a:buSzPts val="2400"/>
              <a:buFont typeface="Arial"/>
              <a:buChar char="»"/>
            </a:pPr>
            <a:r>
              <a:rPr lang="es-ES" sz="2400"/>
              <a:t>Investigación y visitas al sitio</a:t>
            </a:r>
            <a:endParaRPr/>
          </a:p>
          <a:p>
            <a:pPr marL="68580" lvl="0" indent="-68580" algn="l" rtl="0">
              <a:lnSpc>
                <a:spcPct val="85000"/>
              </a:lnSpc>
              <a:spcBef>
                <a:spcPts val="975"/>
              </a:spcBef>
              <a:spcAft>
                <a:spcPts val="0"/>
              </a:spcAft>
              <a:buClr>
                <a:srgbClr val="C00000"/>
              </a:buClr>
              <a:buSzPts val="2400"/>
              <a:buFont typeface="Arial"/>
              <a:buChar char="»"/>
            </a:pPr>
            <a:r>
              <a:rPr lang="es-ES" sz="2400"/>
              <a:t>Observación del ambiente de trabajo</a:t>
            </a:r>
            <a:endParaRPr sz="2400"/>
          </a:p>
        </p:txBody>
      </p:sp>
      <p:sp>
        <p:nvSpPr>
          <p:cNvPr id="754" name="Google Shape;754;p108"/>
          <p:cNvSpPr txBox="1"/>
          <p:nvPr/>
        </p:nvSpPr>
        <p:spPr>
          <a:xfrm>
            <a:off x="4951846"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755" name="Google Shape;755;p108" descr="Resultado de imagen para recopilacion de datos metodos discretos"/>
          <p:cNvPicPr preferRelativeResize="0"/>
          <p:nvPr/>
        </p:nvPicPr>
        <p:blipFill rotWithShape="1">
          <a:blip r:embed="rId3">
            <a:alphaModFix/>
          </a:blip>
          <a:srcRect/>
          <a:stretch/>
        </p:blipFill>
        <p:spPr>
          <a:xfrm>
            <a:off x="9590942" y="3284984"/>
            <a:ext cx="2390862" cy="2381250"/>
          </a:xfrm>
          <a:prstGeom prst="rect">
            <a:avLst/>
          </a:prstGeom>
          <a:noFill/>
          <a:ln>
            <a:noFill/>
          </a:ln>
        </p:spPr>
      </p:pic>
    </p:spTree>
  </p:cSld>
  <p:clrMapOvr>
    <a:masterClrMapping/>
  </p:clrMapOvr>
  <p:transition spd="med">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109"/>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4000"/>
              <a:buFont typeface="Calibri"/>
              <a:buNone/>
            </a:pPr>
            <a:r>
              <a:rPr lang="es-ES" sz="4000" b="1"/>
              <a:t>Muestreo de la documentación, los formularios y los datos existentes</a:t>
            </a:r>
            <a:endParaRPr sz="4000" b="1"/>
          </a:p>
        </p:txBody>
      </p:sp>
      <p:sp>
        <p:nvSpPr>
          <p:cNvPr id="761" name="Google Shape;761;p109"/>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47</a:t>
            </a:fld>
            <a:endParaRPr/>
          </a:p>
        </p:txBody>
      </p:sp>
      <p:sp>
        <p:nvSpPr>
          <p:cNvPr id="762" name="Google Shape;762;p109"/>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2800"/>
              <a:buFont typeface="Arial"/>
              <a:buChar char="»"/>
            </a:pPr>
            <a:r>
              <a:rPr lang="es-ES" sz="2800"/>
              <a:t>Recolección de hechos a partir de la documentación existente.</a:t>
            </a:r>
            <a:endParaRPr/>
          </a:p>
          <a:p>
            <a:pPr marL="260604" lvl="1" indent="-257175" algn="l" rtl="0">
              <a:lnSpc>
                <a:spcPct val="85000"/>
              </a:lnSpc>
              <a:spcBef>
                <a:spcPts val="450"/>
              </a:spcBef>
              <a:spcAft>
                <a:spcPts val="0"/>
              </a:spcAft>
              <a:buClr>
                <a:srgbClr val="262626"/>
              </a:buClr>
              <a:buSzPts val="2800"/>
              <a:buChar char=" "/>
            </a:pPr>
            <a:r>
              <a:rPr lang="es-ES" sz="2800"/>
              <a:t>¿Qué tipo de documentos pueden enseñar algo acerca del sistema?</a:t>
            </a:r>
            <a:endParaRPr/>
          </a:p>
          <a:p>
            <a:pPr marL="411480" lvl="2" indent="-411480" algn="l" rtl="0">
              <a:lnSpc>
                <a:spcPct val="85000"/>
              </a:lnSpc>
              <a:spcBef>
                <a:spcPts val="450"/>
              </a:spcBef>
              <a:spcAft>
                <a:spcPts val="0"/>
              </a:spcAft>
              <a:buClr>
                <a:srgbClr val="262626"/>
              </a:buClr>
              <a:buSzPts val="2800"/>
              <a:buChar char=" "/>
            </a:pPr>
            <a:r>
              <a:rPr lang="es-ES" sz="2800"/>
              <a:t>Organigrama (identificar el propietario, usuarios claves).</a:t>
            </a:r>
            <a:endParaRPr/>
          </a:p>
          <a:p>
            <a:pPr marL="411480" lvl="2" indent="-411480" algn="l" rtl="0">
              <a:lnSpc>
                <a:spcPct val="85000"/>
              </a:lnSpc>
              <a:spcBef>
                <a:spcPts val="450"/>
              </a:spcBef>
              <a:spcAft>
                <a:spcPts val="0"/>
              </a:spcAft>
              <a:buClr>
                <a:srgbClr val="262626"/>
              </a:buClr>
              <a:buSzPts val="2800"/>
              <a:buChar char=" "/>
            </a:pPr>
            <a:r>
              <a:rPr lang="es-ES" sz="2800"/>
              <a:t>Memos, notas internas, minutas, registros contables.</a:t>
            </a:r>
            <a:endParaRPr/>
          </a:p>
          <a:p>
            <a:pPr marL="411480" lvl="2" indent="-411480" algn="l" rtl="0">
              <a:lnSpc>
                <a:spcPct val="85000"/>
              </a:lnSpc>
              <a:spcBef>
                <a:spcPts val="450"/>
              </a:spcBef>
              <a:spcAft>
                <a:spcPts val="0"/>
              </a:spcAft>
              <a:buClr>
                <a:srgbClr val="262626"/>
              </a:buClr>
              <a:buSzPts val="2800"/>
              <a:buChar char=" "/>
            </a:pPr>
            <a:r>
              <a:rPr lang="es-ES" sz="2800"/>
              <a:t>Solicitudes de proyectos de sistemas de información anteriores.</a:t>
            </a:r>
            <a:endParaRPr/>
          </a:p>
          <a:p>
            <a:pPr marL="260604" lvl="1" indent="-257175" algn="l" rtl="0">
              <a:lnSpc>
                <a:spcPct val="85000"/>
              </a:lnSpc>
              <a:spcBef>
                <a:spcPts val="450"/>
              </a:spcBef>
              <a:spcAft>
                <a:spcPts val="0"/>
              </a:spcAft>
              <a:buClr>
                <a:srgbClr val="262626"/>
              </a:buClr>
              <a:buSzPts val="2800"/>
              <a:buChar char=" "/>
            </a:pPr>
            <a:r>
              <a:rPr lang="es-ES" sz="2800"/>
              <a:t>Permiten conocer el historial que origina el proyecto.</a:t>
            </a:r>
            <a:endParaRPr/>
          </a:p>
          <a:p>
            <a:pPr marL="68580" lvl="0" indent="0" algn="l" rtl="0">
              <a:lnSpc>
                <a:spcPct val="85000"/>
              </a:lnSpc>
              <a:spcBef>
                <a:spcPts val="975"/>
              </a:spcBef>
              <a:spcAft>
                <a:spcPts val="0"/>
              </a:spcAft>
              <a:buClr>
                <a:srgbClr val="C00000"/>
              </a:buClr>
              <a:buSzPts val="2400"/>
              <a:buFont typeface="Arial"/>
              <a:buNone/>
            </a:pPr>
            <a:endParaRPr sz="2400"/>
          </a:p>
        </p:txBody>
      </p:sp>
      <p:sp>
        <p:nvSpPr>
          <p:cNvPr id="764" name="Google Shape;764;p109"/>
          <p:cNvSpPr txBox="1"/>
          <p:nvPr/>
        </p:nvSpPr>
        <p:spPr>
          <a:xfrm>
            <a:off x="4951846"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765" name="Google Shape;765;p109" descr="http://paosangu.bligoo.com.co/media/users/13/674240/images/public/80475/1305798646185-archivo_lateral_ergox.jpg?v=1305798678950"/>
          <p:cNvPicPr preferRelativeResize="0"/>
          <p:nvPr/>
        </p:nvPicPr>
        <p:blipFill rotWithShape="1">
          <a:blip r:embed="rId3">
            <a:alphaModFix/>
          </a:blip>
          <a:srcRect/>
          <a:stretch/>
        </p:blipFill>
        <p:spPr>
          <a:xfrm>
            <a:off x="7263104" y="4813650"/>
            <a:ext cx="2023631" cy="1840235"/>
          </a:xfrm>
          <a:prstGeom prst="rect">
            <a:avLst/>
          </a:prstGeom>
          <a:noFill/>
          <a:ln>
            <a:noFill/>
          </a:ln>
          <a:effectLst>
            <a:outerShdw blurRad="292100" dist="139700" dir="2700000" algn="tl" rotWithShape="0">
              <a:srgbClr val="333333">
                <a:alpha val="62745"/>
              </a:srgbClr>
            </a:outerShdw>
          </a:effectLst>
        </p:spPr>
      </p:pic>
    </p:spTree>
  </p:cSld>
  <p:clrMapOvr>
    <a:masterClrMapping/>
  </p:clrMapOvr>
  <p:transition spd="med">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110"/>
          <p:cNvSpPr txBox="1">
            <a:spLocks noGrp="1"/>
          </p:cNvSpPr>
          <p:nvPr>
            <p:ph type="title"/>
          </p:nvPr>
        </p:nvSpPr>
        <p:spPr>
          <a:xfrm>
            <a:off x="712476" y="458100"/>
            <a:ext cx="10816259" cy="1129444"/>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4000"/>
              <a:buFont typeface="Calibri"/>
              <a:buNone/>
            </a:pPr>
            <a:r>
              <a:rPr lang="es-ES" sz="4000" b="1"/>
              <a:t>Muestreo de la documentación, los formularios y los datos existentes</a:t>
            </a:r>
            <a:endParaRPr sz="4000" b="1"/>
          </a:p>
        </p:txBody>
      </p:sp>
      <p:sp>
        <p:nvSpPr>
          <p:cNvPr id="771" name="Google Shape;771;p110"/>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48</a:t>
            </a:fld>
            <a:endParaRPr/>
          </a:p>
        </p:txBody>
      </p:sp>
      <p:sp>
        <p:nvSpPr>
          <p:cNvPr id="772" name="Google Shape;772;p110"/>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75000"/>
              </a:lnSpc>
              <a:spcBef>
                <a:spcPts val="0"/>
              </a:spcBef>
              <a:spcAft>
                <a:spcPts val="0"/>
              </a:spcAft>
              <a:buClr>
                <a:srgbClr val="C00000"/>
              </a:buClr>
              <a:buSzPts val="2400"/>
              <a:buFont typeface="Arial"/>
              <a:buChar char="»"/>
            </a:pPr>
            <a:r>
              <a:rPr lang="es-ES" sz="2400"/>
              <a:t>Recolección de hechos a partir de la documentación existente.</a:t>
            </a:r>
            <a:endParaRPr/>
          </a:p>
          <a:p>
            <a:pPr marL="68580" lvl="0" indent="0" algn="l" rtl="0">
              <a:lnSpc>
                <a:spcPct val="75000"/>
              </a:lnSpc>
              <a:spcBef>
                <a:spcPts val="975"/>
              </a:spcBef>
              <a:spcAft>
                <a:spcPts val="0"/>
              </a:spcAft>
              <a:buClr>
                <a:srgbClr val="C00000"/>
              </a:buClr>
              <a:buSzPts val="1200"/>
              <a:buFont typeface="Arial"/>
              <a:buNone/>
            </a:pPr>
            <a:endParaRPr sz="1200"/>
          </a:p>
          <a:p>
            <a:pPr marL="260604" lvl="1" indent="-257175" algn="l" rtl="0">
              <a:lnSpc>
                <a:spcPct val="75000"/>
              </a:lnSpc>
              <a:spcBef>
                <a:spcPts val="450"/>
              </a:spcBef>
              <a:spcAft>
                <a:spcPts val="0"/>
              </a:spcAft>
              <a:buClr>
                <a:srgbClr val="262626"/>
              </a:buClr>
              <a:buSzPts val="2400"/>
              <a:buChar char=" "/>
            </a:pPr>
            <a:r>
              <a:rPr lang="es-ES" sz="2400"/>
              <a:t>Documentos que describen la funcionalidad del negocio que está siendo analizada.</a:t>
            </a:r>
            <a:endParaRPr/>
          </a:p>
          <a:p>
            <a:pPr marL="411480" lvl="2" indent="-411480" algn="l" rtl="0">
              <a:lnSpc>
                <a:spcPct val="75000"/>
              </a:lnSpc>
              <a:spcBef>
                <a:spcPts val="450"/>
              </a:spcBef>
              <a:spcAft>
                <a:spcPts val="0"/>
              </a:spcAft>
              <a:buClr>
                <a:srgbClr val="262626"/>
              </a:buClr>
              <a:buSzPts val="2000"/>
              <a:buChar char=" "/>
            </a:pPr>
            <a:r>
              <a:rPr lang="es-ES" sz="2000"/>
              <a:t>Declaración de la misión y plan estratégico de la organización.</a:t>
            </a:r>
            <a:endParaRPr/>
          </a:p>
          <a:p>
            <a:pPr marL="411480" lvl="2" indent="-411480" algn="l" rtl="0">
              <a:lnSpc>
                <a:spcPct val="75000"/>
              </a:lnSpc>
              <a:spcBef>
                <a:spcPts val="450"/>
              </a:spcBef>
              <a:spcAft>
                <a:spcPts val="0"/>
              </a:spcAft>
              <a:buClr>
                <a:srgbClr val="262626"/>
              </a:buClr>
              <a:buSzPts val="2000"/>
              <a:buChar char=" "/>
            </a:pPr>
            <a:r>
              <a:rPr lang="es-ES" sz="2000"/>
              <a:t>Objetivos formales del departamento en cuestión.</a:t>
            </a:r>
            <a:endParaRPr/>
          </a:p>
          <a:p>
            <a:pPr marL="411480" lvl="2" indent="-411480" algn="l" rtl="0">
              <a:lnSpc>
                <a:spcPct val="75000"/>
              </a:lnSpc>
              <a:spcBef>
                <a:spcPts val="450"/>
              </a:spcBef>
              <a:spcAft>
                <a:spcPts val="0"/>
              </a:spcAft>
              <a:buClr>
                <a:srgbClr val="262626"/>
              </a:buClr>
              <a:buSzPts val="2000"/>
              <a:buChar char=" "/>
            </a:pPr>
            <a:r>
              <a:rPr lang="es-ES" sz="2000"/>
              <a:t>Políticas, restricciones, procedimientos operativos.</a:t>
            </a:r>
            <a:endParaRPr/>
          </a:p>
          <a:p>
            <a:pPr marL="411480" lvl="2" indent="-411480" algn="l" rtl="0">
              <a:lnSpc>
                <a:spcPct val="75000"/>
              </a:lnSpc>
              <a:spcBef>
                <a:spcPts val="450"/>
              </a:spcBef>
              <a:spcAft>
                <a:spcPts val="0"/>
              </a:spcAft>
              <a:buClr>
                <a:srgbClr val="262626"/>
              </a:buClr>
              <a:buSzPts val="2000"/>
              <a:buChar char=" "/>
            </a:pPr>
            <a:r>
              <a:rPr lang="es-ES" sz="2000"/>
              <a:t>Bases de Datos.</a:t>
            </a:r>
            <a:endParaRPr/>
          </a:p>
          <a:p>
            <a:pPr marL="411480" lvl="2" indent="-411480" algn="l" rtl="0">
              <a:lnSpc>
                <a:spcPct val="75000"/>
              </a:lnSpc>
              <a:spcBef>
                <a:spcPts val="450"/>
              </a:spcBef>
              <a:spcAft>
                <a:spcPts val="0"/>
              </a:spcAft>
              <a:buClr>
                <a:srgbClr val="262626"/>
              </a:buClr>
              <a:buSzPts val="2000"/>
              <a:buChar char=" "/>
            </a:pPr>
            <a:r>
              <a:rPr lang="es-ES" sz="2000"/>
              <a:t>Sistemas en funcionamiento.</a:t>
            </a:r>
            <a:endParaRPr sz="3200"/>
          </a:p>
          <a:p>
            <a:pPr marL="260604" lvl="1" indent="-257175" algn="l" rtl="0">
              <a:lnSpc>
                <a:spcPct val="75000"/>
              </a:lnSpc>
              <a:spcBef>
                <a:spcPts val="450"/>
              </a:spcBef>
              <a:spcAft>
                <a:spcPts val="0"/>
              </a:spcAft>
              <a:buClr>
                <a:srgbClr val="262626"/>
              </a:buClr>
              <a:buSzPts val="2400"/>
              <a:buChar char=" "/>
            </a:pPr>
            <a:r>
              <a:rPr lang="es-ES" sz="2400"/>
              <a:t>Documentación de sistemas anteriores.</a:t>
            </a:r>
            <a:endParaRPr sz="2800"/>
          </a:p>
          <a:p>
            <a:pPr marL="411480" lvl="2" indent="-411480" algn="l" rtl="0">
              <a:lnSpc>
                <a:spcPct val="75000"/>
              </a:lnSpc>
              <a:spcBef>
                <a:spcPts val="450"/>
              </a:spcBef>
              <a:spcAft>
                <a:spcPts val="0"/>
              </a:spcAft>
              <a:buClr>
                <a:srgbClr val="262626"/>
              </a:buClr>
              <a:buSzPts val="2000"/>
              <a:buChar char=" "/>
            </a:pPr>
            <a:r>
              <a:rPr lang="es-ES" sz="2000"/>
              <a:t>Diagramas.</a:t>
            </a:r>
            <a:endParaRPr/>
          </a:p>
          <a:p>
            <a:pPr marL="411480" lvl="2" indent="-411480" algn="l" rtl="0">
              <a:lnSpc>
                <a:spcPct val="75000"/>
              </a:lnSpc>
              <a:spcBef>
                <a:spcPts val="450"/>
              </a:spcBef>
              <a:spcAft>
                <a:spcPts val="0"/>
              </a:spcAft>
              <a:buClr>
                <a:srgbClr val="262626"/>
              </a:buClr>
              <a:buSzPts val="2000"/>
              <a:buChar char=" "/>
            </a:pPr>
            <a:r>
              <a:rPr lang="es-ES" sz="2000"/>
              <a:t>Diccionario o Repositorios de proyecto.</a:t>
            </a:r>
            <a:endParaRPr/>
          </a:p>
          <a:p>
            <a:pPr marL="411480" lvl="2" indent="-411480" algn="l" rtl="0">
              <a:lnSpc>
                <a:spcPct val="75000"/>
              </a:lnSpc>
              <a:spcBef>
                <a:spcPts val="450"/>
              </a:spcBef>
              <a:spcAft>
                <a:spcPts val="0"/>
              </a:spcAft>
              <a:buClr>
                <a:srgbClr val="262626"/>
              </a:buClr>
              <a:buSzPts val="2000"/>
              <a:buChar char=" "/>
            </a:pPr>
            <a:r>
              <a:rPr lang="es-ES" sz="2000"/>
              <a:t>Documentos de diseño.</a:t>
            </a:r>
            <a:endParaRPr/>
          </a:p>
          <a:p>
            <a:pPr marL="411480" lvl="2" indent="-411480" algn="l" rtl="0">
              <a:lnSpc>
                <a:spcPct val="75000"/>
              </a:lnSpc>
              <a:spcBef>
                <a:spcPts val="450"/>
              </a:spcBef>
              <a:spcAft>
                <a:spcPts val="0"/>
              </a:spcAft>
              <a:buClr>
                <a:srgbClr val="262626"/>
              </a:buClr>
              <a:buSzPts val="2000"/>
              <a:buChar char=" "/>
            </a:pPr>
            <a:r>
              <a:rPr lang="es-ES" sz="2000"/>
              <a:t>Manuales de operación y/o entrenamiento.</a:t>
            </a:r>
            <a:endParaRPr/>
          </a:p>
          <a:p>
            <a:pPr marL="411480" lvl="2" indent="-322580" algn="l" rtl="0">
              <a:lnSpc>
                <a:spcPct val="75000"/>
              </a:lnSpc>
              <a:spcBef>
                <a:spcPts val="450"/>
              </a:spcBef>
              <a:spcAft>
                <a:spcPts val="0"/>
              </a:spcAft>
              <a:buClr>
                <a:srgbClr val="262626"/>
              </a:buClr>
              <a:buSzPts val="1400"/>
              <a:buNone/>
            </a:pPr>
            <a:endParaRPr sz="1400"/>
          </a:p>
          <a:p>
            <a:pPr marL="68580" lvl="0" indent="0" algn="l" rtl="0">
              <a:lnSpc>
                <a:spcPct val="75000"/>
              </a:lnSpc>
              <a:spcBef>
                <a:spcPts val="975"/>
              </a:spcBef>
              <a:spcAft>
                <a:spcPts val="0"/>
              </a:spcAft>
              <a:buClr>
                <a:srgbClr val="C00000"/>
              </a:buClr>
              <a:buSzPts val="1600"/>
              <a:buFont typeface="Arial"/>
              <a:buNone/>
            </a:pPr>
            <a:endParaRPr sz="1600"/>
          </a:p>
        </p:txBody>
      </p:sp>
      <p:sp>
        <p:nvSpPr>
          <p:cNvPr id="773" name="Google Shape;773;p110"/>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77"/>
        <p:cNvGrpSpPr/>
        <p:nvPr/>
      </p:nvGrpSpPr>
      <p:grpSpPr>
        <a:xfrm>
          <a:off x="0" y="0"/>
          <a:ext cx="0" cy="0"/>
          <a:chOff x="0" y="0"/>
          <a:chExt cx="0" cy="0"/>
        </a:xfrm>
      </p:grpSpPr>
      <p:sp>
        <p:nvSpPr>
          <p:cNvPr id="778" name="Google Shape;778;p111"/>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Investigación y visitas al sitio</a:t>
            </a:r>
            <a:endParaRPr sz="4000" b="1"/>
          </a:p>
        </p:txBody>
      </p:sp>
      <p:sp>
        <p:nvSpPr>
          <p:cNvPr id="779" name="Google Shape;779;p111"/>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49</a:t>
            </a:fld>
            <a:endParaRPr/>
          </a:p>
        </p:txBody>
      </p:sp>
      <p:sp>
        <p:nvSpPr>
          <p:cNvPr id="780" name="Google Shape;780;p111"/>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SzPts val="2400"/>
              <a:buFont typeface="Noto Sans Symbols"/>
              <a:buChar char="✔"/>
            </a:pPr>
            <a:r>
              <a:rPr lang="es-ES" sz="2400"/>
              <a:t>Investigar el dominio. </a:t>
            </a:r>
            <a:endParaRPr/>
          </a:p>
          <a:p>
            <a:pPr marL="68580" lvl="0" indent="-68580" algn="l" rtl="0">
              <a:lnSpc>
                <a:spcPct val="85000"/>
              </a:lnSpc>
              <a:spcBef>
                <a:spcPts val="975"/>
              </a:spcBef>
              <a:spcAft>
                <a:spcPts val="0"/>
              </a:spcAft>
              <a:buSzPts val="2400"/>
              <a:buFont typeface="Noto Sans Symbols"/>
              <a:buChar char="✔"/>
            </a:pPr>
            <a:r>
              <a:rPr lang="es-ES" sz="2400"/>
              <a:t>Patrones de soluciones (mismo problema en otra organización).</a:t>
            </a:r>
            <a:endParaRPr/>
          </a:p>
          <a:p>
            <a:pPr marL="68580" lvl="0" indent="-68580" algn="l" rtl="0">
              <a:lnSpc>
                <a:spcPct val="85000"/>
              </a:lnSpc>
              <a:spcBef>
                <a:spcPts val="975"/>
              </a:spcBef>
              <a:spcAft>
                <a:spcPts val="0"/>
              </a:spcAft>
              <a:buSzPts val="2400"/>
              <a:buFont typeface="Noto Sans Symbols"/>
              <a:buChar char="✔"/>
            </a:pPr>
            <a:r>
              <a:rPr lang="es-ES" sz="2400"/>
              <a:t>Revistas especializadas.</a:t>
            </a:r>
            <a:endParaRPr sz="2400"/>
          </a:p>
          <a:p>
            <a:pPr marL="68580" lvl="0" indent="-68580" algn="l" rtl="0">
              <a:lnSpc>
                <a:spcPct val="85000"/>
              </a:lnSpc>
              <a:spcBef>
                <a:spcPts val="975"/>
              </a:spcBef>
              <a:spcAft>
                <a:spcPts val="0"/>
              </a:spcAft>
              <a:buSzPts val="2400"/>
              <a:buFont typeface="Noto Sans Symbols"/>
              <a:buChar char="✔"/>
            </a:pPr>
            <a:r>
              <a:rPr lang="es-ES" sz="2400"/>
              <a:t>Buscar problemas similares en internet.</a:t>
            </a:r>
            <a:endParaRPr/>
          </a:p>
          <a:p>
            <a:pPr marL="68580" lvl="0" indent="-68580" algn="l" rtl="0">
              <a:lnSpc>
                <a:spcPct val="85000"/>
              </a:lnSpc>
              <a:spcBef>
                <a:spcPts val="975"/>
              </a:spcBef>
              <a:spcAft>
                <a:spcPts val="0"/>
              </a:spcAft>
              <a:buSzPts val="2400"/>
              <a:buFont typeface="Noto Sans Symbols"/>
              <a:buChar char="✔"/>
            </a:pPr>
            <a:r>
              <a:rPr lang="es-ES" sz="2400"/>
              <a:t>Consultar otras organizaciones.</a:t>
            </a:r>
            <a:endParaRPr/>
          </a:p>
        </p:txBody>
      </p:sp>
      <p:sp>
        <p:nvSpPr>
          <p:cNvPr id="781" name="Google Shape;781;p111"/>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782" name="Google Shape;782;p111" descr="http://imagenes.mailxmail.com/cursos/imagenes/5/1/tecnicas-de-auditoria-el-muestreo-y-el-rastreo_23215_15_2.jpg"/>
          <p:cNvPicPr preferRelativeResize="0"/>
          <p:nvPr/>
        </p:nvPicPr>
        <p:blipFill rotWithShape="1">
          <a:blip r:embed="rId3">
            <a:alphaModFix/>
          </a:blip>
          <a:srcRect r="15225"/>
          <a:stretch/>
        </p:blipFill>
        <p:spPr>
          <a:xfrm>
            <a:off x="5686814" y="4725146"/>
            <a:ext cx="3015873" cy="1400175"/>
          </a:xfrm>
          <a:prstGeom prst="rect">
            <a:avLst/>
          </a:prstGeom>
          <a:noFill/>
          <a:ln>
            <a:noFill/>
          </a:ln>
          <a:effectLst>
            <a:outerShdw blurRad="292100" dist="139700" dir="2700000" algn="tl" rotWithShape="0">
              <a:srgbClr val="333333">
                <a:alpha val="62745"/>
              </a:srgbClr>
            </a:outerShdw>
          </a:effectLst>
        </p:spPr>
      </p:pic>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95"/>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29" name="Google Shape;329;p95"/>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457200" lvl="0" indent="-342900" algn="l" rtl="0">
              <a:lnSpc>
                <a:spcPct val="90000"/>
              </a:lnSpc>
              <a:spcBef>
                <a:spcPts val="1200"/>
              </a:spcBef>
              <a:spcAft>
                <a:spcPts val="0"/>
              </a:spcAft>
              <a:buSzPts val="1800"/>
              <a:buChar char=" "/>
            </a:pPr>
            <a:r>
              <a:rPr lang="es-ES"/>
              <a:t>Aprobación de cursada:</a:t>
            </a:r>
            <a:endParaRPr/>
          </a:p>
          <a:p>
            <a:pPr marL="914400" lvl="1" indent="-342900" algn="l" rtl="0">
              <a:lnSpc>
                <a:spcPct val="90000"/>
              </a:lnSpc>
              <a:spcBef>
                <a:spcPts val="200"/>
              </a:spcBef>
              <a:spcAft>
                <a:spcPts val="0"/>
              </a:spcAft>
              <a:buSzPts val="1800"/>
              <a:buChar char="◦"/>
            </a:pPr>
            <a:r>
              <a:rPr lang="es-ES" sz="2000"/>
              <a:t>Exámenes Parciales</a:t>
            </a:r>
            <a:endParaRPr sz="2000"/>
          </a:p>
          <a:p>
            <a:pPr marL="457200" lvl="0" indent="-228600" algn="l" rtl="0">
              <a:lnSpc>
                <a:spcPct val="90000"/>
              </a:lnSpc>
              <a:spcBef>
                <a:spcPts val="1200"/>
              </a:spcBef>
              <a:spcAft>
                <a:spcPts val="0"/>
              </a:spcAft>
              <a:buSzPts val="1800"/>
              <a:buNone/>
            </a:pPr>
            <a:endParaRPr/>
          </a:p>
        </p:txBody>
      </p:sp>
      <p:sp>
        <p:nvSpPr>
          <p:cNvPr id="330" name="Google Shape;330;p95"/>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5</a:t>
            </a:fld>
            <a:endParaRPr/>
          </a:p>
        </p:txBody>
      </p:sp>
    </p:spTree>
  </p:cSld>
  <p:clrMapOvr>
    <a:masterClrMapping/>
  </p:clrMapOvr>
  <p:transition spd="med">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11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Observación del ambiente de trabajo</a:t>
            </a:r>
            <a:endParaRPr sz="4000" b="1"/>
          </a:p>
        </p:txBody>
      </p:sp>
      <p:sp>
        <p:nvSpPr>
          <p:cNvPr id="788" name="Google Shape;788;p11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50</a:t>
            </a:fld>
            <a:endParaRPr/>
          </a:p>
        </p:txBody>
      </p:sp>
      <p:sp>
        <p:nvSpPr>
          <p:cNvPr id="789" name="Google Shape;789;p112"/>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2400"/>
              <a:buFont typeface="Arial"/>
              <a:buChar char="»"/>
            </a:pPr>
            <a:r>
              <a:rPr lang="es-ES" sz="2400"/>
              <a:t>El analista se convierte en observador de las personas y actividades con el objeto de aprender acerca del sistema.</a:t>
            </a:r>
            <a:endParaRPr/>
          </a:p>
          <a:p>
            <a:pPr marL="68580" lvl="0" indent="-68580" algn="l" rtl="0">
              <a:lnSpc>
                <a:spcPct val="85000"/>
              </a:lnSpc>
              <a:spcBef>
                <a:spcPts val="975"/>
              </a:spcBef>
              <a:spcAft>
                <a:spcPts val="0"/>
              </a:spcAft>
              <a:buClr>
                <a:srgbClr val="C00000"/>
              </a:buClr>
              <a:buSzPts val="2400"/>
              <a:buFont typeface="Arial"/>
              <a:buChar char="»"/>
            </a:pPr>
            <a:r>
              <a:rPr lang="es-ES" sz="2400"/>
              <a:t>Lineamientos de la observación:</a:t>
            </a:r>
            <a:endParaRPr/>
          </a:p>
          <a:p>
            <a:pPr marL="260604" lvl="1" indent="-257175" algn="l" rtl="0">
              <a:lnSpc>
                <a:spcPct val="85000"/>
              </a:lnSpc>
              <a:spcBef>
                <a:spcPts val="450"/>
              </a:spcBef>
              <a:spcAft>
                <a:spcPts val="0"/>
              </a:spcAft>
              <a:buClr>
                <a:srgbClr val="262626"/>
              </a:buClr>
              <a:buSzPts val="2400"/>
              <a:buChar char=" "/>
            </a:pPr>
            <a:r>
              <a:rPr lang="es-ES" sz="2400"/>
              <a:t>Determinar quién y cuándo será observado.</a:t>
            </a:r>
            <a:endParaRPr/>
          </a:p>
          <a:p>
            <a:pPr marL="260604" lvl="1" indent="-257175" algn="l" rtl="0">
              <a:lnSpc>
                <a:spcPct val="85000"/>
              </a:lnSpc>
              <a:spcBef>
                <a:spcPts val="450"/>
              </a:spcBef>
              <a:spcAft>
                <a:spcPts val="0"/>
              </a:spcAft>
              <a:buClr>
                <a:srgbClr val="262626"/>
              </a:buClr>
              <a:buSzPts val="2400"/>
              <a:buChar char=" "/>
            </a:pPr>
            <a:r>
              <a:rPr lang="es-ES" sz="2400"/>
              <a:t>Obtener el permiso de la persona y explicar el porqué será observado.</a:t>
            </a:r>
            <a:endParaRPr/>
          </a:p>
          <a:p>
            <a:pPr marL="260604" lvl="1" indent="-257175" algn="l" rtl="0">
              <a:lnSpc>
                <a:spcPct val="85000"/>
              </a:lnSpc>
              <a:spcBef>
                <a:spcPts val="450"/>
              </a:spcBef>
              <a:spcAft>
                <a:spcPts val="0"/>
              </a:spcAft>
              <a:buClr>
                <a:srgbClr val="262626"/>
              </a:buClr>
              <a:buSzPts val="2400"/>
              <a:buChar char=" "/>
            </a:pPr>
            <a:r>
              <a:rPr lang="es-ES" sz="2400"/>
              <a:t>Mantener bajo perfil.</a:t>
            </a:r>
            <a:endParaRPr/>
          </a:p>
          <a:p>
            <a:pPr marL="260604" lvl="1" indent="-257175" algn="l" rtl="0">
              <a:lnSpc>
                <a:spcPct val="85000"/>
              </a:lnSpc>
              <a:spcBef>
                <a:spcPts val="450"/>
              </a:spcBef>
              <a:spcAft>
                <a:spcPts val="0"/>
              </a:spcAft>
              <a:buClr>
                <a:srgbClr val="262626"/>
              </a:buClr>
              <a:buSzPts val="2400"/>
              <a:buChar char=" "/>
            </a:pPr>
            <a:r>
              <a:rPr lang="es-ES" sz="2400"/>
              <a:t>Tomar nota de lo observado.</a:t>
            </a:r>
            <a:endParaRPr/>
          </a:p>
          <a:p>
            <a:pPr marL="260604" lvl="1" indent="-257175" algn="l" rtl="0">
              <a:lnSpc>
                <a:spcPct val="85000"/>
              </a:lnSpc>
              <a:spcBef>
                <a:spcPts val="450"/>
              </a:spcBef>
              <a:spcAft>
                <a:spcPts val="0"/>
              </a:spcAft>
              <a:buClr>
                <a:srgbClr val="262626"/>
              </a:buClr>
              <a:buSzPts val="2400"/>
              <a:buChar char=" "/>
            </a:pPr>
            <a:r>
              <a:rPr lang="es-ES" sz="2400"/>
              <a:t>Revisar las notas con la persona apropiada.</a:t>
            </a:r>
            <a:endParaRPr/>
          </a:p>
          <a:p>
            <a:pPr marL="260604" lvl="1" indent="-257175" algn="l" rtl="0">
              <a:lnSpc>
                <a:spcPct val="85000"/>
              </a:lnSpc>
              <a:spcBef>
                <a:spcPts val="450"/>
              </a:spcBef>
              <a:spcAft>
                <a:spcPts val="0"/>
              </a:spcAft>
              <a:buClr>
                <a:srgbClr val="262626"/>
              </a:buClr>
              <a:buSzPts val="2400"/>
              <a:buChar char=" "/>
            </a:pPr>
            <a:r>
              <a:rPr lang="es-ES" sz="2400"/>
              <a:t>No interrumpir a la persona en su trabajo.</a:t>
            </a:r>
            <a:endParaRPr/>
          </a:p>
        </p:txBody>
      </p:sp>
      <p:sp>
        <p:nvSpPr>
          <p:cNvPr id="790" name="Google Shape;790;p112"/>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791" name="Google Shape;791;p112" descr="EtnografíaLas personas a menudo encuentran difícil describir &quot;lo que hacen&quot; pues lacostumbre les lleva a omitir detalles d..."/>
          <p:cNvPicPr preferRelativeResize="0"/>
          <p:nvPr/>
        </p:nvPicPr>
        <p:blipFill rotWithShape="1">
          <a:blip r:embed="rId3">
            <a:alphaModFix/>
          </a:blip>
          <a:srcRect l="29073" t="10882" r="27305" b="61476"/>
          <a:stretch/>
        </p:blipFill>
        <p:spPr>
          <a:xfrm>
            <a:off x="7349684" y="3933058"/>
            <a:ext cx="2855287" cy="2331991"/>
          </a:xfrm>
          <a:prstGeom prst="rect">
            <a:avLst/>
          </a:prstGeom>
          <a:noFill/>
          <a:ln>
            <a:noFill/>
          </a:ln>
          <a:effectLst>
            <a:outerShdw blurRad="292100" dist="139700" dir="2700000" algn="tl" rotWithShape="0">
              <a:srgbClr val="333333">
                <a:alpha val="62745"/>
              </a:srgbClr>
            </a:outerShdw>
          </a:effectLst>
        </p:spPr>
      </p:pic>
    </p:spTree>
  </p:cSld>
  <p:clrMapOvr>
    <a:masterClrMapping/>
  </p:clrMapOvr>
  <p:transition spd="med">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113"/>
          <p:cNvSpPr txBox="1">
            <a:spLocks noGrp="1"/>
          </p:cNvSpPr>
          <p:nvPr>
            <p:ph type="title"/>
          </p:nvPr>
        </p:nvSpPr>
        <p:spPr>
          <a:xfrm>
            <a:off x="712476" y="3474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Observación del ambiente de trabajo</a:t>
            </a:r>
            <a:endParaRPr sz="4000" b="1"/>
          </a:p>
        </p:txBody>
      </p:sp>
      <p:sp>
        <p:nvSpPr>
          <p:cNvPr id="797" name="Google Shape;797;p11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51</a:t>
            </a:fld>
            <a:endParaRPr/>
          </a:p>
        </p:txBody>
      </p:sp>
      <p:sp>
        <p:nvSpPr>
          <p:cNvPr id="798" name="Google Shape;798;p113"/>
          <p:cNvSpPr txBox="1">
            <a:spLocks noGrp="1"/>
          </p:cNvSpPr>
          <p:nvPr>
            <p:ph type="body" idx="1"/>
          </p:nvPr>
        </p:nvSpPr>
        <p:spPr>
          <a:xfrm>
            <a:off x="625911" y="1654324"/>
            <a:ext cx="10555604" cy="4680520"/>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Clr>
                <a:srgbClr val="C00000"/>
              </a:buClr>
              <a:buSzPts val="2800"/>
              <a:buFont typeface="Arial"/>
              <a:buChar char="»"/>
            </a:pPr>
            <a:r>
              <a:rPr lang="es-ES" sz="2800"/>
              <a:t>Ventajas</a:t>
            </a:r>
            <a:endParaRPr/>
          </a:p>
          <a:p>
            <a:pPr marL="260604" lvl="1" indent="-257175" algn="l" rtl="0">
              <a:lnSpc>
                <a:spcPct val="85000"/>
              </a:lnSpc>
              <a:spcBef>
                <a:spcPts val="450"/>
              </a:spcBef>
              <a:spcAft>
                <a:spcPts val="0"/>
              </a:spcAft>
              <a:buClr>
                <a:srgbClr val="262626"/>
              </a:buClr>
              <a:buSzPts val="2400"/>
              <a:buChar char=" "/>
            </a:pPr>
            <a:r>
              <a:rPr lang="es-ES" sz="2400"/>
              <a:t>Datos confiables </a:t>
            </a:r>
            <a:endParaRPr/>
          </a:p>
          <a:p>
            <a:pPr marL="260604" lvl="1" indent="-257175" algn="l" rtl="0">
              <a:lnSpc>
                <a:spcPct val="85000"/>
              </a:lnSpc>
              <a:spcBef>
                <a:spcPts val="450"/>
              </a:spcBef>
              <a:spcAft>
                <a:spcPts val="0"/>
              </a:spcAft>
              <a:buClr>
                <a:srgbClr val="262626"/>
              </a:buClr>
              <a:buSzPts val="2400"/>
              <a:buChar char=" "/>
            </a:pPr>
            <a:r>
              <a:rPr lang="es-ES" sz="2400"/>
              <a:t>El analista puede ver exactamente lo que se hace (tareas difíciles de explicar con palabras).</a:t>
            </a:r>
            <a:endParaRPr/>
          </a:p>
          <a:p>
            <a:pPr marL="260604" lvl="1" indent="-257175" algn="l" rtl="0">
              <a:lnSpc>
                <a:spcPct val="85000"/>
              </a:lnSpc>
              <a:spcBef>
                <a:spcPts val="450"/>
              </a:spcBef>
              <a:spcAft>
                <a:spcPts val="0"/>
              </a:spcAft>
              <a:buClr>
                <a:srgbClr val="262626"/>
              </a:buClr>
              <a:buSzPts val="2400"/>
              <a:buChar char=" "/>
            </a:pPr>
            <a:r>
              <a:rPr lang="es-ES" sz="2400"/>
              <a:t>Análisis de disposiciones físicas, tránsito, iluminación, ruido.</a:t>
            </a:r>
            <a:endParaRPr/>
          </a:p>
          <a:p>
            <a:pPr marL="260604" lvl="1" indent="-257175" algn="l" rtl="0">
              <a:lnSpc>
                <a:spcPct val="85000"/>
              </a:lnSpc>
              <a:spcBef>
                <a:spcPts val="450"/>
              </a:spcBef>
              <a:spcAft>
                <a:spcPts val="0"/>
              </a:spcAft>
              <a:buClr>
                <a:srgbClr val="262626"/>
              </a:buClr>
              <a:buSzPts val="2400"/>
              <a:buChar char=" "/>
            </a:pPr>
            <a:r>
              <a:rPr lang="es-ES" sz="2400"/>
              <a:t>Económica en comparación con otras técnicas.</a:t>
            </a:r>
            <a:endParaRPr/>
          </a:p>
          <a:p>
            <a:pPr marL="68580" lvl="0" indent="-68580" algn="l" rtl="0">
              <a:lnSpc>
                <a:spcPct val="85000"/>
              </a:lnSpc>
              <a:spcBef>
                <a:spcPts val="975"/>
              </a:spcBef>
              <a:spcAft>
                <a:spcPts val="0"/>
              </a:spcAft>
              <a:buClr>
                <a:srgbClr val="C00000"/>
              </a:buClr>
              <a:buSzPts val="3200"/>
              <a:buFont typeface="Arial"/>
              <a:buChar char="»"/>
            </a:pPr>
            <a:r>
              <a:rPr lang="es-ES" sz="3200"/>
              <a:t>Desventajas</a:t>
            </a:r>
            <a:endParaRPr/>
          </a:p>
          <a:p>
            <a:pPr marL="260604" lvl="1" indent="-257175" algn="l" rtl="0">
              <a:lnSpc>
                <a:spcPct val="85000"/>
              </a:lnSpc>
              <a:spcBef>
                <a:spcPts val="450"/>
              </a:spcBef>
              <a:spcAft>
                <a:spcPts val="0"/>
              </a:spcAft>
              <a:buClr>
                <a:srgbClr val="262626"/>
              </a:buClr>
              <a:buSzPts val="2400"/>
              <a:buChar char=" "/>
            </a:pPr>
            <a:r>
              <a:rPr lang="es-ES" sz="2400"/>
              <a:t>La gente se siente incómoda siendo observada.</a:t>
            </a:r>
            <a:endParaRPr/>
          </a:p>
          <a:p>
            <a:pPr marL="260604" lvl="1" indent="-257175" algn="l" rtl="0">
              <a:lnSpc>
                <a:spcPct val="85000"/>
              </a:lnSpc>
              <a:spcBef>
                <a:spcPts val="450"/>
              </a:spcBef>
              <a:spcAft>
                <a:spcPts val="0"/>
              </a:spcAft>
              <a:buClr>
                <a:srgbClr val="262626"/>
              </a:buClr>
              <a:buSzPts val="2400"/>
              <a:buChar char=" "/>
            </a:pPr>
            <a:r>
              <a:rPr lang="es-ES" sz="2400"/>
              <a:t>Algunas actividades del sistema pueden ser realizadas en horarios incómodos.</a:t>
            </a:r>
            <a:endParaRPr/>
          </a:p>
          <a:p>
            <a:pPr marL="260604" lvl="1" indent="-257175" algn="l" rtl="0">
              <a:lnSpc>
                <a:spcPct val="85000"/>
              </a:lnSpc>
              <a:spcBef>
                <a:spcPts val="450"/>
              </a:spcBef>
              <a:spcAft>
                <a:spcPts val="0"/>
              </a:spcAft>
              <a:buClr>
                <a:srgbClr val="262626"/>
              </a:buClr>
              <a:buSzPts val="2400"/>
              <a:buChar char=" "/>
            </a:pPr>
            <a:r>
              <a:rPr lang="es-ES" sz="2400"/>
              <a:t>Las tareas están sujetas a interrupciones.</a:t>
            </a:r>
            <a:endParaRPr/>
          </a:p>
          <a:p>
            <a:pPr marL="260604" lvl="1" indent="-257175" algn="l" rtl="0">
              <a:lnSpc>
                <a:spcPct val="85000"/>
              </a:lnSpc>
              <a:spcBef>
                <a:spcPts val="450"/>
              </a:spcBef>
              <a:spcAft>
                <a:spcPts val="0"/>
              </a:spcAft>
              <a:buClr>
                <a:srgbClr val="262626"/>
              </a:buClr>
              <a:buSzPts val="2400"/>
              <a:buChar char=" "/>
            </a:pPr>
            <a:r>
              <a:rPr lang="es-ES" sz="2400"/>
              <a:t>Tener en cuenta que la persona observada puede estar realizando las tareas de la forma “correcta” y no como lo hace habitualmente.</a:t>
            </a:r>
            <a:endParaRPr/>
          </a:p>
          <a:p>
            <a:pPr marL="260604" lvl="1" indent="-79375" algn="l" rtl="0">
              <a:lnSpc>
                <a:spcPct val="85000"/>
              </a:lnSpc>
              <a:spcBef>
                <a:spcPts val="450"/>
              </a:spcBef>
              <a:spcAft>
                <a:spcPts val="0"/>
              </a:spcAft>
              <a:buClr>
                <a:srgbClr val="262626"/>
              </a:buClr>
              <a:buSzPts val="2800"/>
              <a:buNone/>
            </a:pPr>
            <a:endParaRPr sz="2800"/>
          </a:p>
        </p:txBody>
      </p:sp>
      <p:sp>
        <p:nvSpPr>
          <p:cNvPr id="800" name="Google Shape;800;p113"/>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114"/>
          <p:cNvSpPr txBox="1">
            <a:spLocks noGrp="1"/>
          </p:cNvSpPr>
          <p:nvPr>
            <p:ph type="title"/>
          </p:nvPr>
        </p:nvSpPr>
        <p:spPr>
          <a:xfrm>
            <a:off x="625911" y="643372"/>
            <a:ext cx="11130978"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4000"/>
              <a:buFont typeface="Calibri"/>
              <a:buNone/>
            </a:pPr>
            <a:r>
              <a:rPr lang="es-ES" sz="4000" b="1"/>
              <a:t>Recopilación de información: Métodos interactivos</a:t>
            </a:r>
            <a:endParaRPr sz="4000" b="1"/>
          </a:p>
        </p:txBody>
      </p:sp>
      <p:sp>
        <p:nvSpPr>
          <p:cNvPr id="806" name="Google Shape;806;p114"/>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52</a:t>
            </a:fld>
            <a:endParaRPr/>
          </a:p>
        </p:txBody>
      </p:sp>
      <p:sp>
        <p:nvSpPr>
          <p:cNvPr id="807" name="Google Shape;807;p114"/>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just" rtl="0">
              <a:lnSpc>
                <a:spcPct val="85000"/>
              </a:lnSpc>
              <a:spcBef>
                <a:spcPts val="0"/>
              </a:spcBef>
              <a:spcAft>
                <a:spcPts val="0"/>
              </a:spcAft>
              <a:buSzPts val="2400"/>
              <a:buNone/>
            </a:pPr>
            <a:r>
              <a:rPr lang="es-ES" sz="2400"/>
              <a:t>Hay métodos interactivos que pueden usarse para obtener los requerimientos de los miembros de la organización Aunque son distintos en su implementación, estos métodos tienen muchas cosas en común. La base es hablar con las personas en la organización y escuchar para comprender.</a:t>
            </a:r>
            <a:endParaRPr/>
          </a:p>
          <a:p>
            <a:pPr marL="68580" lvl="0" indent="-68580" algn="l" rtl="0">
              <a:lnSpc>
                <a:spcPct val="85000"/>
              </a:lnSpc>
              <a:spcBef>
                <a:spcPts val="975"/>
              </a:spcBef>
              <a:spcAft>
                <a:spcPts val="0"/>
              </a:spcAft>
              <a:buSzPts val="2400"/>
              <a:buNone/>
            </a:pPr>
            <a:r>
              <a:rPr lang="es-ES" sz="2400"/>
              <a:t>Cada uno cuenta con su propio proceso establecido</a:t>
            </a:r>
            <a:endParaRPr/>
          </a:p>
          <a:p>
            <a:pPr marL="706374" lvl="1" indent="-361948" algn="l" rtl="0">
              <a:lnSpc>
                <a:spcPct val="85000"/>
              </a:lnSpc>
              <a:spcBef>
                <a:spcPts val="450"/>
              </a:spcBef>
              <a:spcAft>
                <a:spcPts val="0"/>
              </a:spcAft>
              <a:buClr>
                <a:srgbClr val="262626"/>
              </a:buClr>
              <a:buSzPts val="2400"/>
              <a:buFont typeface="Noto Sans Symbols"/>
              <a:buNone/>
            </a:pPr>
            <a:endParaRPr sz="2400"/>
          </a:p>
          <a:p>
            <a:pPr marL="706374" lvl="1" indent="-514350" algn="l" rtl="0">
              <a:lnSpc>
                <a:spcPct val="85000"/>
              </a:lnSpc>
              <a:spcBef>
                <a:spcPts val="450"/>
              </a:spcBef>
              <a:spcAft>
                <a:spcPts val="0"/>
              </a:spcAft>
              <a:buClr>
                <a:srgbClr val="262626"/>
              </a:buClr>
              <a:buSzPts val="2400"/>
              <a:buFont typeface="Noto Sans Symbols"/>
              <a:buChar char="⮚"/>
            </a:pPr>
            <a:r>
              <a:rPr lang="es-ES" sz="2400"/>
              <a:t>Cuestionarios.</a:t>
            </a:r>
            <a:endParaRPr/>
          </a:p>
          <a:p>
            <a:pPr marL="706374" lvl="1" indent="-514350" algn="l" rtl="0">
              <a:lnSpc>
                <a:spcPct val="85000"/>
              </a:lnSpc>
              <a:spcBef>
                <a:spcPts val="450"/>
              </a:spcBef>
              <a:spcAft>
                <a:spcPts val="0"/>
              </a:spcAft>
              <a:buClr>
                <a:srgbClr val="262626"/>
              </a:buClr>
              <a:buSzPts val="2400"/>
              <a:buFont typeface="Noto Sans Symbols"/>
              <a:buChar char="⮚"/>
            </a:pPr>
            <a:r>
              <a:rPr lang="es-ES" sz="2400"/>
              <a:t>Entrevistas.</a:t>
            </a:r>
            <a:endParaRPr/>
          </a:p>
          <a:p>
            <a:pPr marL="706374" lvl="1" indent="-514350" algn="l" rtl="0">
              <a:lnSpc>
                <a:spcPct val="85000"/>
              </a:lnSpc>
              <a:spcBef>
                <a:spcPts val="450"/>
              </a:spcBef>
              <a:spcAft>
                <a:spcPts val="0"/>
              </a:spcAft>
              <a:buClr>
                <a:srgbClr val="262626"/>
              </a:buClr>
              <a:buSzPts val="2400"/>
              <a:buFont typeface="Noto Sans Symbols"/>
              <a:buChar char="⮚"/>
            </a:pPr>
            <a:r>
              <a:rPr lang="es-ES" sz="2400"/>
              <a:t>Planeación conjunta de Requerimientos (JRP o JAD).</a:t>
            </a:r>
            <a:endParaRPr/>
          </a:p>
          <a:p>
            <a:pPr marL="706374" lvl="1" indent="-514350" algn="l" rtl="0">
              <a:lnSpc>
                <a:spcPct val="85000"/>
              </a:lnSpc>
              <a:spcBef>
                <a:spcPts val="450"/>
              </a:spcBef>
              <a:spcAft>
                <a:spcPts val="0"/>
              </a:spcAft>
              <a:buClr>
                <a:srgbClr val="262626"/>
              </a:buClr>
              <a:buSzPts val="2400"/>
              <a:buFont typeface="Noto Sans Symbols"/>
              <a:buChar char="⮚"/>
            </a:pPr>
            <a:r>
              <a:rPr lang="es-ES" sz="2400"/>
              <a:t>Lluvia de Ideas - Brainstorming.</a:t>
            </a:r>
            <a:endParaRPr sz="2400"/>
          </a:p>
        </p:txBody>
      </p:sp>
      <p:sp>
        <p:nvSpPr>
          <p:cNvPr id="808" name="Google Shape;808;p114"/>
          <p:cNvSpPr txBox="1"/>
          <p:nvPr/>
        </p:nvSpPr>
        <p:spPr>
          <a:xfrm>
            <a:off x="4951846"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809" name="Google Shape;809;p114" descr="Resultado de imagen para recopilacion de datos metodos interactivos"/>
          <p:cNvSpPr/>
          <p:nvPr/>
        </p:nvSpPr>
        <p:spPr>
          <a:xfrm>
            <a:off x="156203" y="-121921"/>
            <a:ext cx="30603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810" name="Google Shape;810;p114" descr="Imagen relacionada"/>
          <p:cNvPicPr preferRelativeResize="0"/>
          <p:nvPr/>
        </p:nvPicPr>
        <p:blipFill rotWithShape="1">
          <a:blip r:embed="rId3">
            <a:alphaModFix/>
          </a:blip>
          <a:srcRect/>
          <a:stretch/>
        </p:blipFill>
        <p:spPr>
          <a:xfrm>
            <a:off x="8361865" y="2636912"/>
            <a:ext cx="3395024" cy="3619500"/>
          </a:xfrm>
          <a:prstGeom prst="rect">
            <a:avLst/>
          </a:prstGeom>
          <a:noFill/>
          <a:ln>
            <a:noFill/>
          </a:ln>
        </p:spPr>
      </p:pic>
    </p:spTree>
  </p:cSld>
  <p:clrMapOvr>
    <a:masterClrMapping/>
  </p:clrMapOvr>
  <p:transition spd="med">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144"/>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sz="4000" b="1"/>
              <a:t>Planeación Conjunta de Requerimientos (JRP)</a:t>
            </a:r>
            <a:endParaRPr sz="4000" b="1"/>
          </a:p>
        </p:txBody>
      </p:sp>
      <p:sp>
        <p:nvSpPr>
          <p:cNvPr id="816" name="Google Shape;816;p144"/>
          <p:cNvSpPr txBox="1">
            <a:spLocks noGrp="1"/>
          </p:cNvSpPr>
          <p:nvPr>
            <p:ph type="body" idx="1"/>
          </p:nvPr>
        </p:nvSpPr>
        <p:spPr>
          <a:xfrm>
            <a:off x="770506" y="1916832"/>
            <a:ext cx="10049514" cy="4104456"/>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SzPts val="2400"/>
              <a:buNone/>
            </a:pPr>
            <a:r>
              <a:rPr lang="es-ES" sz="2400">
                <a:solidFill>
                  <a:schemeClr val="dk1"/>
                </a:solidFill>
              </a:rPr>
              <a:t>Proceso mediante el cual se conducen reuniones de grupo altamente estructurados con el propósito de analizar problemas y definir requerimientos </a:t>
            </a:r>
            <a:endParaRPr/>
          </a:p>
          <a:p>
            <a:pPr marL="68580" lvl="0" indent="0" algn="l" rtl="0">
              <a:lnSpc>
                <a:spcPct val="85000"/>
              </a:lnSpc>
              <a:spcBef>
                <a:spcPts val="975"/>
              </a:spcBef>
              <a:spcAft>
                <a:spcPts val="0"/>
              </a:spcAft>
              <a:buSzPts val="2400"/>
              <a:buNone/>
            </a:pPr>
            <a:endParaRPr sz="2400">
              <a:solidFill>
                <a:schemeClr val="dk1"/>
              </a:solidFill>
            </a:endParaRPr>
          </a:p>
          <a:p>
            <a:pPr marL="68580" lvl="0" indent="-68580" algn="l" rtl="0">
              <a:lnSpc>
                <a:spcPct val="85000"/>
              </a:lnSpc>
              <a:spcBef>
                <a:spcPts val="975"/>
              </a:spcBef>
              <a:spcAft>
                <a:spcPts val="0"/>
              </a:spcAft>
              <a:buSzPts val="2400"/>
              <a:buChar char="»"/>
            </a:pPr>
            <a:r>
              <a:rPr lang="es-ES" sz="2400">
                <a:solidFill>
                  <a:schemeClr val="dk1"/>
                </a:solidFill>
              </a:rPr>
              <a:t>Requiere de extenso entrenamiento</a:t>
            </a:r>
            <a:endParaRPr/>
          </a:p>
          <a:p>
            <a:pPr marL="68580" lvl="0" indent="-68580" algn="l" rtl="0">
              <a:lnSpc>
                <a:spcPct val="85000"/>
              </a:lnSpc>
              <a:spcBef>
                <a:spcPts val="975"/>
              </a:spcBef>
              <a:spcAft>
                <a:spcPts val="0"/>
              </a:spcAft>
              <a:buSzPts val="2400"/>
              <a:buChar char="»"/>
            </a:pPr>
            <a:r>
              <a:rPr lang="es-ES" sz="2400">
                <a:solidFill>
                  <a:schemeClr val="dk1"/>
                </a:solidFill>
              </a:rPr>
              <a:t>Reduce el tiempo de exploración de requisitos</a:t>
            </a:r>
            <a:endParaRPr/>
          </a:p>
          <a:p>
            <a:pPr marL="68580" lvl="0" indent="-68580" algn="l" rtl="0">
              <a:lnSpc>
                <a:spcPct val="85000"/>
              </a:lnSpc>
              <a:spcBef>
                <a:spcPts val="975"/>
              </a:spcBef>
              <a:spcAft>
                <a:spcPts val="0"/>
              </a:spcAft>
              <a:buSzPts val="2400"/>
              <a:buChar char="»"/>
            </a:pPr>
            <a:r>
              <a:rPr lang="es-ES" sz="2400">
                <a:solidFill>
                  <a:schemeClr val="dk1"/>
                </a:solidFill>
              </a:rPr>
              <a:t>Amplia participación de los integrantes </a:t>
            </a:r>
            <a:endParaRPr/>
          </a:p>
          <a:p>
            <a:pPr marL="68580" lvl="0" indent="-68580" algn="l" rtl="0">
              <a:lnSpc>
                <a:spcPct val="85000"/>
              </a:lnSpc>
              <a:spcBef>
                <a:spcPts val="975"/>
              </a:spcBef>
              <a:spcAft>
                <a:spcPts val="0"/>
              </a:spcAft>
              <a:buSzPts val="2400"/>
              <a:buChar char="»"/>
            </a:pPr>
            <a:r>
              <a:rPr lang="es-ES" sz="2400">
                <a:solidFill>
                  <a:schemeClr val="dk1"/>
                </a:solidFill>
              </a:rPr>
              <a:t>Se trabaja sobre lo que se va generando</a:t>
            </a:r>
            <a:endParaRPr/>
          </a:p>
          <a:p>
            <a:pPr marL="68580" lvl="0" indent="-68580" algn="l" rtl="0">
              <a:lnSpc>
                <a:spcPct val="85000"/>
              </a:lnSpc>
              <a:spcBef>
                <a:spcPts val="975"/>
              </a:spcBef>
              <a:spcAft>
                <a:spcPts val="0"/>
              </a:spcAft>
              <a:buSzPts val="2400"/>
              <a:buChar char="»"/>
            </a:pPr>
            <a:r>
              <a:rPr lang="es-ES" sz="2400">
                <a:solidFill>
                  <a:schemeClr val="dk1"/>
                </a:solidFill>
              </a:rPr>
              <a:t>Alguna bibliografía la menciona como JAD (Joint Application Design)</a:t>
            </a:r>
            <a:endParaRPr/>
          </a:p>
        </p:txBody>
      </p:sp>
      <p:sp>
        <p:nvSpPr>
          <p:cNvPr id="817" name="Google Shape;817;p144"/>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solidFill>
                  <a:srgbClr val="FFBFBF"/>
                </a:solidFill>
              </a:rPr>
              <a:t>53</a:t>
            </a:fld>
            <a:endParaRPr>
              <a:solidFill>
                <a:srgbClr val="FFBFBF"/>
              </a:solidFill>
            </a:endParaRPr>
          </a:p>
        </p:txBody>
      </p:sp>
      <p:pic>
        <p:nvPicPr>
          <p:cNvPr id="818" name="Google Shape;818;p144" descr="http://blog.commlabindia.com/wp-content/uploads/2011/11/methods-to-organize.jpg"/>
          <p:cNvPicPr preferRelativeResize="0"/>
          <p:nvPr/>
        </p:nvPicPr>
        <p:blipFill rotWithShape="1">
          <a:blip r:embed="rId3">
            <a:alphaModFix/>
          </a:blip>
          <a:srcRect/>
          <a:stretch/>
        </p:blipFill>
        <p:spPr>
          <a:xfrm>
            <a:off x="8940254" y="2780928"/>
            <a:ext cx="2390862" cy="190500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145"/>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sz="4000" b="1"/>
              <a:t>Planeación Conjunta de Requerimientos (JRP)</a:t>
            </a:r>
            <a:endParaRPr sz="4000" b="1"/>
          </a:p>
        </p:txBody>
      </p:sp>
      <p:sp>
        <p:nvSpPr>
          <p:cNvPr id="824" name="Google Shape;824;p145"/>
          <p:cNvSpPr txBox="1">
            <a:spLocks noGrp="1"/>
          </p:cNvSpPr>
          <p:nvPr>
            <p:ph type="body" idx="1"/>
          </p:nvPr>
        </p:nvSpPr>
        <p:spPr>
          <a:xfrm>
            <a:off x="842804" y="2060848"/>
            <a:ext cx="9977215" cy="3240360"/>
          </a:xfrm>
          <a:prstGeom prst="rect">
            <a:avLst/>
          </a:prstGeom>
          <a:noFill/>
          <a:ln>
            <a:noFill/>
          </a:ln>
        </p:spPr>
        <p:txBody>
          <a:bodyPr spcFirstLastPara="1" wrap="square" lIns="91425" tIns="45700" rIns="91425" bIns="45700" anchor="t" anchorCtr="0">
            <a:normAutofit/>
          </a:bodyPr>
          <a:lstStyle/>
          <a:p>
            <a:pPr marL="68580" lvl="0" indent="-68580" algn="l" rtl="0">
              <a:lnSpc>
                <a:spcPct val="75000"/>
              </a:lnSpc>
              <a:spcBef>
                <a:spcPts val="0"/>
              </a:spcBef>
              <a:spcAft>
                <a:spcPts val="0"/>
              </a:spcAft>
              <a:buSzPts val="2800"/>
              <a:buChar char="»"/>
            </a:pPr>
            <a:r>
              <a:rPr lang="es-ES" sz="2800">
                <a:solidFill>
                  <a:schemeClr val="dk1"/>
                </a:solidFill>
              </a:rPr>
              <a:t>Ventajas</a:t>
            </a:r>
            <a:endParaRPr/>
          </a:p>
          <a:p>
            <a:pPr marL="260604" lvl="1" indent="-257175" algn="l" rtl="0">
              <a:lnSpc>
                <a:spcPct val="75000"/>
              </a:lnSpc>
              <a:spcBef>
                <a:spcPts val="450"/>
              </a:spcBef>
              <a:spcAft>
                <a:spcPts val="0"/>
              </a:spcAft>
              <a:buClr>
                <a:schemeClr val="dk1"/>
              </a:buClr>
              <a:buSzPts val="2400"/>
              <a:buChar char=" "/>
            </a:pPr>
            <a:r>
              <a:rPr lang="es-ES" sz="2400">
                <a:solidFill>
                  <a:schemeClr val="dk1"/>
                </a:solidFill>
              </a:rPr>
              <a:t>Ahorro de tiempo</a:t>
            </a:r>
            <a:endParaRPr/>
          </a:p>
          <a:p>
            <a:pPr marL="260604" lvl="1" indent="-257175" algn="l" rtl="0">
              <a:lnSpc>
                <a:spcPct val="75000"/>
              </a:lnSpc>
              <a:spcBef>
                <a:spcPts val="450"/>
              </a:spcBef>
              <a:spcAft>
                <a:spcPts val="0"/>
              </a:spcAft>
              <a:buClr>
                <a:schemeClr val="dk1"/>
              </a:buClr>
              <a:buSzPts val="2400"/>
              <a:buChar char=" "/>
            </a:pPr>
            <a:r>
              <a:rPr lang="es-ES" sz="2400">
                <a:solidFill>
                  <a:schemeClr val="dk1"/>
                </a:solidFill>
              </a:rPr>
              <a:t>Usuarios involucrados</a:t>
            </a:r>
            <a:endParaRPr/>
          </a:p>
          <a:p>
            <a:pPr marL="260604" lvl="1" indent="-257175" algn="l" rtl="0">
              <a:lnSpc>
                <a:spcPct val="75000"/>
              </a:lnSpc>
              <a:spcBef>
                <a:spcPts val="450"/>
              </a:spcBef>
              <a:spcAft>
                <a:spcPts val="0"/>
              </a:spcAft>
              <a:buClr>
                <a:schemeClr val="dk1"/>
              </a:buClr>
              <a:buSzPts val="2400"/>
              <a:buChar char=" "/>
            </a:pPr>
            <a:r>
              <a:rPr lang="es-ES" sz="2400">
                <a:solidFill>
                  <a:schemeClr val="dk1"/>
                </a:solidFill>
              </a:rPr>
              <a:t>Desarrollos creativos</a:t>
            </a:r>
            <a:endParaRPr sz="2800">
              <a:solidFill>
                <a:schemeClr val="dk1"/>
              </a:solidFill>
            </a:endParaRPr>
          </a:p>
          <a:p>
            <a:pPr marL="68580" lvl="0" indent="0" algn="l" rtl="0">
              <a:lnSpc>
                <a:spcPct val="75000"/>
              </a:lnSpc>
              <a:spcBef>
                <a:spcPts val="975"/>
              </a:spcBef>
              <a:spcAft>
                <a:spcPts val="0"/>
              </a:spcAft>
              <a:buSzPts val="2800"/>
              <a:buNone/>
            </a:pPr>
            <a:endParaRPr sz="2800">
              <a:solidFill>
                <a:schemeClr val="dk1"/>
              </a:solidFill>
            </a:endParaRPr>
          </a:p>
          <a:p>
            <a:pPr marL="68580" lvl="0" indent="-68580" algn="l" rtl="0">
              <a:lnSpc>
                <a:spcPct val="75000"/>
              </a:lnSpc>
              <a:spcBef>
                <a:spcPts val="975"/>
              </a:spcBef>
              <a:spcAft>
                <a:spcPts val="0"/>
              </a:spcAft>
              <a:buSzPts val="2800"/>
              <a:buChar char="»"/>
            </a:pPr>
            <a:r>
              <a:rPr lang="es-ES" sz="2800">
                <a:solidFill>
                  <a:schemeClr val="dk1"/>
                </a:solidFill>
              </a:rPr>
              <a:t>Desventajas</a:t>
            </a:r>
            <a:endParaRPr/>
          </a:p>
          <a:p>
            <a:pPr marL="260604" lvl="1" indent="-257175" algn="l" rtl="0">
              <a:lnSpc>
                <a:spcPct val="75000"/>
              </a:lnSpc>
              <a:spcBef>
                <a:spcPts val="450"/>
              </a:spcBef>
              <a:spcAft>
                <a:spcPts val="0"/>
              </a:spcAft>
              <a:buClr>
                <a:schemeClr val="dk1"/>
              </a:buClr>
              <a:buSzPts val="2400"/>
              <a:buChar char=" "/>
            </a:pPr>
            <a:r>
              <a:rPr lang="es-ES" sz="2400">
                <a:solidFill>
                  <a:schemeClr val="dk1"/>
                </a:solidFill>
              </a:rPr>
              <a:t>Es difícil organizar los horarios de los involucrados</a:t>
            </a:r>
            <a:endParaRPr/>
          </a:p>
          <a:p>
            <a:pPr marL="260604" lvl="1" indent="-257175" algn="l" rtl="0">
              <a:lnSpc>
                <a:spcPct val="75000"/>
              </a:lnSpc>
              <a:spcBef>
                <a:spcPts val="450"/>
              </a:spcBef>
              <a:spcAft>
                <a:spcPts val="0"/>
              </a:spcAft>
              <a:buClr>
                <a:schemeClr val="dk1"/>
              </a:buClr>
              <a:buSzPts val="2400"/>
              <a:buChar char=" "/>
            </a:pPr>
            <a:r>
              <a:rPr lang="es-ES" sz="2400">
                <a:solidFill>
                  <a:schemeClr val="dk1"/>
                </a:solidFill>
              </a:rPr>
              <a:t>Es complejo encontrar un grupo de participantes integrados y organizados</a:t>
            </a:r>
            <a:endParaRPr/>
          </a:p>
          <a:p>
            <a:pPr marL="68580" lvl="0" indent="0" algn="l" rtl="0">
              <a:lnSpc>
                <a:spcPct val="75000"/>
              </a:lnSpc>
              <a:spcBef>
                <a:spcPts val="975"/>
              </a:spcBef>
              <a:spcAft>
                <a:spcPts val="0"/>
              </a:spcAft>
              <a:buSzPts val="2400"/>
              <a:buNone/>
            </a:pPr>
            <a:endParaRPr sz="2400">
              <a:solidFill>
                <a:schemeClr val="dk1"/>
              </a:solidFill>
            </a:endParaRPr>
          </a:p>
        </p:txBody>
      </p:sp>
      <p:sp>
        <p:nvSpPr>
          <p:cNvPr id="825" name="Google Shape;825;p145"/>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solidFill>
                  <a:srgbClr val="FFBFBF"/>
                </a:solidFill>
              </a:rPr>
              <a:t>54</a:t>
            </a:fld>
            <a:endParaRPr>
              <a:solidFill>
                <a:srgbClr val="FFBFB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146"/>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endParaRPr/>
          </a:p>
        </p:txBody>
      </p:sp>
      <p:sp>
        <p:nvSpPr>
          <p:cNvPr id="831" name="Google Shape;831;p146"/>
          <p:cNvSpPr txBox="1">
            <a:spLocks noGrp="1"/>
          </p:cNvSpPr>
          <p:nvPr>
            <p:ph type="body" idx="1"/>
          </p:nvPr>
        </p:nvSpPr>
        <p:spPr>
          <a:xfrm>
            <a:off x="529510" y="260648"/>
            <a:ext cx="10902407" cy="5976664"/>
          </a:xfrm>
          <a:prstGeom prst="rect">
            <a:avLst/>
          </a:prstGeom>
          <a:noFill/>
          <a:ln>
            <a:noFill/>
          </a:ln>
        </p:spPr>
        <p:txBody>
          <a:bodyPr spcFirstLastPara="1" wrap="square" lIns="91425" tIns="45700" rIns="91425" bIns="45700" anchor="t" anchorCtr="0">
            <a:normAutofit/>
          </a:bodyPr>
          <a:lstStyle/>
          <a:p>
            <a:pPr marL="68580" lvl="0" indent="0" algn="l" rtl="0">
              <a:lnSpc>
                <a:spcPct val="85000"/>
              </a:lnSpc>
              <a:spcBef>
                <a:spcPts val="0"/>
              </a:spcBef>
              <a:spcAft>
                <a:spcPts val="0"/>
              </a:spcAft>
              <a:buSzPts val="1800"/>
              <a:buNone/>
            </a:pPr>
            <a:endParaRPr/>
          </a:p>
        </p:txBody>
      </p:sp>
      <p:sp>
        <p:nvSpPr>
          <p:cNvPr id="833" name="Google Shape;833;p146"/>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55</a:t>
            </a:fld>
            <a:endParaRPr/>
          </a:p>
        </p:txBody>
      </p:sp>
      <p:pic>
        <p:nvPicPr>
          <p:cNvPr id="834" name="Google Shape;834;p146"/>
          <p:cNvPicPr preferRelativeResize="0"/>
          <p:nvPr/>
        </p:nvPicPr>
        <p:blipFill rotWithShape="1">
          <a:blip r:embed="rId3">
            <a:alphaModFix/>
          </a:blip>
          <a:srcRect l="1860" t="8180" r="5066" b="4868"/>
          <a:stretch/>
        </p:blipFill>
        <p:spPr>
          <a:xfrm>
            <a:off x="1898322" y="53750"/>
            <a:ext cx="8242047" cy="5832649"/>
          </a:xfrm>
          <a:prstGeom prst="rect">
            <a:avLst/>
          </a:prstGeom>
          <a:noFill/>
          <a:ln>
            <a:noFill/>
          </a:ln>
        </p:spPr>
      </p:pic>
      <p:sp>
        <p:nvSpPr>
          <p:cNvPr id="835" name="Google Shape;835;p146"/>
          <p:cNvSpPr/>
          <p:nvPr/>
        </p:nvSpPr>
        <p:spPr>
          <a:xfrm>
            <a:off x="6988190" y="620688"/>
            <a:ext cx="3722871" cy="1332728"/>
          </a:xfrm>
          <a:prstGeom prst="wedgeRoundRectCallout">
            <a:avLst>
              <a:gd name="adj1" fmla="val 10709"/>
              <a:gd name="adj2" fmla="val 163639"/>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6000" anchor="ctr" anchorCtr="0">
            <a:noAutofit/>
          </a:bodyPr>
          <a:lstStyle/>
          <a:p>
            <a:pPr marL="457200" marR="0" lvl="1"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Facilitador: </a:t>
            </a:r>
            <a:r>
              <a:rPr lang="es-ES" sz="1600" b="0" i="0" u="none" strike="noStrike" cap="none">
                <a:solidFill>
                  <a:schemeClr val="dk1"/>
                </a:solidFill>
                <a:latin typeface="Calibri"/>
                <a:ea typeface="Calibri"/>
                <a:cs typeface="Calibri"/>
                <a:sym typeface="Calibri"/>
              </a:rPr>
              <a:t>Dirige las sesiones y tiene amplias habilidades de comunicación  y negociación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36" name="Google Shape;836;p146"/>
          <p:cNvSpPr/>
          <p:nvPr/>
        </p:nvSpPr>
        <p:spPr>
          <a:xfrm>
            <a:off x="3050745" y="710761"/>
            <a:ext cx="3722871" cy="1332728"/>
          </a:xfrm>
          <a:prstGeom prst="wedgeRoundRectCallout">
            <a:avLst>
              <a:gd name="adj1" fmla="val 22084"/>
              <a:gd name="adj2" fmla="val 137766"/>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6000" anchor="ctr" anchorCtr="0">
            <a:noAutofit/>
          </a:bodyPr>
          <a:lstStyle/>
          <a:p>
            <a:pPr marL="457200" marR="0" lvl="1"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Usuarios y Gerentes </a:t>
            </a:r>
            <a:r>
              <a:rPr lang="es-ES" sz="1800" b="0" i="0" u="none" strike="noStrike" cap="none">
                <a:solidFill>
                  <a:schemeClr val="dk1"/>
                </a:solidFill>
                <a:latin typeface="Calibri"/>
                <a:ea typeface="Calibri"/>
                <a:cs typeface="Calibri"/>
                <a:sym typeface="Calibri"/>
              </a:rPr>
              <a:t>:</a:t>
            </a:r>
            <a:r>
              <a:rPr lang="es-ES" sz="1600" b="0" i="0" u="none" strike="noStrike" cap="none">
                <a:solidFill>
                  <a:schemeClr val="dk1"/>
                </a:solidFill>
                <a:latin typeface="Calibri"/>
                <a:ea typeface="Calibri"/>
                <a:cs typeface="Calibri"/>
                <a:sym typeface="Calibri"/>
              </a:rPr>
              <a:t>Los usuarios comunican los requerimientos y los gerentes los aprueban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37" name="Google Shape;837;p146"/>
          <p:cNvSpPr/>
          <p:nvPr/>
        </p:nvSpPr>
        <p:spPr>
          <a:xfrm>
            <a:off x="2544257" y="4221088"/>
            <a:ext cx="3504052" cy="1034132"/>
          </a:xfrm>
          <a:prstGeom prst="wedgeRoundRectCallout">
            <a:avLst>
              <a:gd name="adj1" fmla="val 89527"/>
              <a:gd name="adj2" fmla="val 77444"/>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6000" anchor="ctr" anchorCtr="0">
            <a:noAutofit/>
          </a:bodyPr>
          <a:lstStyle/>
          <a:p>
            <a:pPr marL="457200" marR="0" lvl="1"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Secretarios</a:t>
            </a:r>
            <a:r>
              <a:rPr lang="es-ES" sz="1800" b="0" i="0" u="none" strike="noStrike" cap="none">
                <a:solidFill>
                  <a:schemeClr val="dk1"/>
                </a:solidFill>
                <a:latin typeface="Calibri"/>
                <a:ea typeface="Calibri"/>
                <a:cs typeface="Calibri"/>
                <a:sym typeface="Calibri"/>
              </a:rPr>
              <a:t>: </a:t>
            </a:r>
            <a:r>
              <a:rPr lang="es-ES" sz="1600" b="0" i="0" u="none" strike="noStrike" cap="none">
                <a:solidFill>
                  <a:schemeClr val="dk1"/>
                </a:solidFill>
                <a:latin typeface="Calibri"/>
                <a:ea typeface="Calibri"/>
                <a:cs typeface="Calibri"/>
                <a:sym typeface="Calibri"/>
              </a:rPr>
              <a:t>Llevan el registro de la sesión y van publicando los resultados realizados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38" name="Google Shape;838;p146"/>
          <p:cNvSpPr/>
          <p:nvPr/>
        </p:nvSpPr>
        <p:spPr>
          <a:xfrm>
            <a:off x="1510711" y="3212976"/>
            <a:ext cx="3236222" cy="788864"/>
          </a:xfrm>
          <a:prstGeom prst="wedgeRoundRectCallout">
            <a:avLst>
              <a:gd name="adj1" fmla="val -26617"/>
              <a:gd name="adj2" fmla="val 183022"/>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6000" anchor="ctr" anchorCtr="0">
            <a:noAutofit/>
          </a:bodyPr>
          <a:lstStyle/>
          <a:p>
            <a:pPr marL="457200" marR="0" lvl="1"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Equipos de TI </a:t>
            </a:r>
            <a:r>
              <a:rPr lang="es-ES" sz="1800" b="0" i="0" u="none" strike="noStrike" cap="none">
                <a:solidFill>
                  <a:schemeClr val="dk1"/>
                </a:solidFill>
                <a:latin typeface="Calibri"/>
                <a:ea typeface="Calibri"/>
                <a:cs typeface="Calibri"/>
                <a:sym typeface="Calibri"/>
              </a:rPr>
              <a:t>:</a:t>
            </a:r>
            <a:r>
              <a:rPr lang="es-ES" sz="1600" b="0" i="0" u="none" strike="noStrike" cap="none">
                <a:solidFill>
                  <a:schemeClr val="dk1"/>
                </a:solidFill>
                <a:latin typeface="Calibri"/>
                <a:ea typeface="Calibri"/>
                <a:cs typeface="Calibri"/>
                <a:sym typeface="Calibri"/>
              </a:rPr>
              <a:t>Escuchan y toman nota de los requerimientos </a:t>
            </a:r>
            <a:endParaRPr sz="1800" b="0" i="0" u="none" strike="noStrike" cap="none">
              <a:solidFill>
                <a:schemeClr val="lt1"/>
              </a:solidFill>
              <a:latin typeface="Calibri"/>
              <a:ea typeface="Calibri"/>
              <a:cs typeface="Calibri"/>
              <a:sym typeface="Calibri"/>
            </a:endParaRPr>
          </a:p>
        </p:txBody>
      </p:sp>
      <p:sp>
        <p:nvSpPr>
          <p:cNvPr id="839" name="Google Shape;839;p146"/>
          <p:cNvSpPr/>
          <p:nvPr/>
        </p:nvSpPr>
        <p:spPr>
          <a:xfrm>
            <a:off x="2971620" y="47299"/>
            <a:ext cx="4398135" cy="1332728"/>
          </a:xfrm>
          <a:prstGeom prst="wedgeRoundRectCallout">
            <a:avLst>
              <a:gd name="adj1" fmla="val 29891"/>
              <a:gd name="adj2" fmla="val 47775"/>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6000" anchor="ctr" anchorCtr="0">
            <a:noAutofit/>
          </a:bodyPr>
          <a:lstStyle/>
          <a:p>
            <a:pPr marL="457200" marR="0" lvl="1"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Patrocinador :</a:t>
            </a:r>
            <a:r>
              <a:rPr lang="es-ES" sz="1600" b="0" i="0" u="none" strike="noStrike" cap="none">
                <a:solidFill>
                  <a:schemeClr val="dk1"/>
                </a:solidFill>
                <a:latin typeface="Calibri"/>
                <a:ea typeface="Calibri"/>
                <a:cs typeface="Calibri"/>
                <a:sym typeface="Calibri"/>
              </a:rPr>
              <a:t>Miembro de la dirección con autoridad sobre los departamentos que participan, es el responsable del proyecto, toma las decisiones finales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40" name="Google Shape;840;p146"/>
          <p:cNvSpPr txBox="1"/>
          <p:nvPr/>
        </p:nvSpPr>
        <p:spPr>
          <a:xfrm>
            <a:off x="8422081" y="101940"/>
            <a:ext cx="181419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s-ES" sz="2400" b="0" i="0" u="none" strike="noStrike" cap="none">
                <a:solidFill>
                  <a:schemeClr val="dk1"/>
                </a:solidFill>
                <a:latin typeface="Calibri"/>
                <a:ea typeface="Calibri"/>
                <a:cs typeface="Calibri"/>
                <a:sym typeface="Calibri"/>
              </a:rPr>
              <a:t>Participantes</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39"/>
                                        </p:tgtEl>
                                        <p:attrNameLst>
                                          <p:attrName>style.visibility</p:attrName>
                                        </p:attrNameLst>
                                      </p:cBhvr>
                                      <p:to>
                                        <p:strVal val="visible"/>
                                      </p:to>
                                    </p:set>
                                    <p:animEffect transition="in" filter="fade">
                                      <p:cBhvr>
                                        <p:cTn id="7" dur="500"/>
                                        <p:tgtEl>
                                          <p:spTgt spid="83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83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83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837"/>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8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44"/>
        <p:cNvGrpSpPr/>
        <p:nvPr/>
      </p:nvGrpSpPr>
      <p:grpSpPr>
        <a:xfrm>
          <a:off x="0" y="0"/>
          <a:ext cx="0" cy="0"/>
          <a:chOff x="0" y="0"/>
          <a:chExt cx="0" cy="0"/>
        </a:xfrm>
      </p:grpSpPr>
      <p:sp>
        <p:nvSpPr>
          <p:cNvPr id="845" name="Google Shape;845;p147"/>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sz="4000"/>
              <a:t>Planeación Conjunta de Requerimientos (JRP)</a:t>
            </a:r>
            <a:endParaRPr sz="4000"/>
          </a:p>
        </p:txBody>
      </p:sp>
      <p:sp>
        <p:nvSpPr>
          <p:cNvPr id="846" name="Google Shape;846;p147"/>
          <p:cNvSpPr txBox="1">
            <a:spLocks noGrp="1"/>
          </p:cNvSpPr>
          <p:nvPr>
            <p:ph type="body" idx="1"/>
          </p:nvPr>
        </p:nvSpPr>
        <p:spPr>
          <a:xfrm>
            <a:off x="1059700" y="2060848"/>
            <a:ext cx="8748138" cy="3240360"/>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SzPts val="2400"/>
              <a:buChar char="»"/>
            </a:pPr>
            <a:r>
              <a:rPr lang="es-ES" sz="2400">
                <a:solidFill>
                  <a:schemeClr val="dk1"/>
                </a:solidFill>
              </a:rPr>
              <a:t>Cómo planear las sesiones de JRP</a:t>
            </a:r>
            <a:endParaRPr/>
          </a:p>
          <a:p>
            <a:pPr marL="260604" lvl="1" indent="-257175" algn="l" rtl="0">
              <a:lnSpc>
                <a:spcPct val="85000"/>
              </a:lnSpc>
              <a:spcBef>
                <a:spcPts val="450"/>
              </a:spcBef>
              <a:spcAft>
                <a:spcPts val="0"/>
              </a:spcAft>
              <a:buClr>
                <a:schemeClr val="dk1"/>
              </a:buClr>
              <a:buSzPts val="2000"/>
              <a:buChar char=" "/>
            </a:pPr>
            <a:r>
              <a:rPr lang="es-ES" sz="2000">
                <a:solidFill>
                  <a:schemeClr val="dk1"/>
                </a:solidFill>
              </a:rPr>
              <a:t>Selección de una ubicación para las sesiones de JRP</a:t>
            </a:r>
            <a:endParaRPr/>
          </a:p>
          <a:p>
            <a:pPr marL="260604" lvl="1" indent="-257175" algn="l" rtl="0">
              <a:lnSpc>
                <a:spcPct val="85000"/>
              </a:lnSpc>
              <a:spcBef>
                <a:spcPts val="450"/>
              </a:spcBef>
              <a:spcAft>
                <a:spcPts val="0"/>
              </a:spcAft>
              <a:buClr>
                <a:schemeClr val="dk1"/>
              </a:buClr>
              <a:buSzPts val="2000"/>
              <a:buChar char=" "/>
            </a:pPr>
            <a:r>
              <a:rPr lang="es-ES" sz="2000">
                <a:solidFill>
                  <a:schemeClr val="dk1"/>
                </a:solidFill>
              </a:rPr>
              <a:t>Selección de los participantes</a:t>
            </a:r>
            <a:endParaRPr/>
          </a:p>
          <a:p>
            <a:pPr marL="260604" lvl="1" indent="-257175" algn="l" rtl="0">
              <a:lnSpc>
                <a:spcPct val="85000"/>
              </a:lnSpc>
              <a:spcBef>
                <a:spcPts val="450"/>
              </a:spcBef>
              <a:spcAft>
                <a:spcPts val="0"/>
              </a:spcAft>
              <a:buClr>
                <a:schemeClr val="dk1"/>
              </a:buClr>
              <a:buSzPts val="2000"/>
              <a:buChar char=" "/>
            </a:pPr>
            <a:r>
              <a:rPr lang="es-ES" sz="2000">
                <a:solidFill>
                  <a:schemeClr val="dk1"/>
                </a:solidFill>
              </a:rPr>
              <a:t>Preparar la agenda</a:t>
            </a:r>
            <a:endParaRPr/>
          </a:p>
          <a:p>
            <a:pPr marL="68580" lvl="0" indent="0" algn="l" rtl="0">
              <a:lnSpc>
                <a:spcPct val="85000"/>
              </a:lnSpc>
              <a:spcBef>
                <a:spcPts val="975"/>
              </a:spcBef>
              <a:spcAft>
                <a:spcPts val="0"/>
              </a:spcAft>
              <a:buSzPts val="2400"/>
              <a:buNone/>
            </a:pPr>
            <a:endParaRPr sz="2400">
              <a:solidFill>
                <a:schemeClr val="dk1"/>
              </a:solidFill>
            </a:endParaRPr>
          </a:p>
        </p:txBody>
      </p:sp>
      <p:sp>
        <p:nvSpPr>
          <p:cNvPr id="847" name="Google Shape;847;p147"/>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solidFill>
                  <a:srgbClr val="FFBFBF"/>
                </a:solidFill>
              </a:rPr>
              <a:t>56</a:t>
            </a:fld>
            <a:endParaRPr>
              <a:solidFill>
                <a:srgbClr val="FFBFB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Google Shape;852;p148"/>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6000"/>
              <a:buNone/>
            </a:pPr>
            <a:fld id="{00000000-1234-1234-1234-123412341234}" type="slidenum">
              <a:rPr lang="es-ES"/>
              <a:t>57</a:t>
            </a:fld>
            <a:endParaRPr/>
          </a:p>
        </p:txBody>
      </p:sp>
      <p:pic>
        <p:nvPicPr>
          <p:cNvPr id="853" name="Google Shape;853;p148" descr="http://coursewares.mju.ac.th:81/e-learning48/bt321/Image/PicChapter/6-1.jpg"/>
          <p:cNvPicPr preferRelativeResize="0"/>
          <p:nvPr/>
        </p:nvPicPr>
        <p:blipFill rotWithShape="1">
          <a:blip r:embed="rId3">
            <a:alphaModFix/>
          </a:blip>
          <a:srcRect/>
          <a:stretch/>
        </p:blipFill>
        <p:spPr>
          <a:xfrm>
            <a:off x="2370560" y="1772821"/>
            <a:ext cx="7500091" cy="4392488"/>
          </a:xfrm>
          <a:prstGeom prst="rect">
            <a:avLst/>
          </a:prstGeom>
          <a:noFill/>
          <a:ln>
            <a:noFill/>
          </a:ln>
        </p:spPr>
      </p:pic>
      <p:sp>
        <p:nvSpPr>
          <p:cNvPr id="854" name="Google Shape;854;p148"/>
          <p:cNvSpPr txBox="1"/>
          <p:nvPr/>
        </p:nvSpPr>
        <p:spPr>
          <a:xfrm>
            <a:off x="882634" y="834063"/>
            <a:ext cx="10099001" cy="725378"/>
          </a:xfrm>
          <a:prstGeom prst="rect">
            <a:avLst/>
          </a:prstGeom>
          <a:noFill/>
          <a:ln>
            <a:noFill/>
          </a:ln>
        </p:spPr>
        <p:txBody>
          <a:bodyPr spcFirstLastPara="1" wrap="square" lIns="91425" tIns="45700" rIns="91425" bIns="45700" anchor="t" anchorCtr="0">
            <a:noAutofit/>
          </a:bodyPr>
          <a:lstStyle/>
          <a:p>
            <a:pPr marL="0" marR="0" lvl="0" indent="0" algn="l" rtl="0">
              <a:lnSpc>
                <a:spcPct val="85000"/>
              </a:lnSpc>
              <a:spcBef>
                <a:spcPts val="0"/>
              </a:spcBef>
              <a:spcAft>
                <a:spcPts val="0"/>
              </a:spcAft>
              <a:buClr>
                <a:schemeClr val="accent1"/>
              </a:buClr>
              <a:buSzPts val="3600"/>
              <a:buFont typeface="Calibri"/>
              <a:buNone/>
            </a:pPr>
            <a:r>
              <a:rPr lang="es-ES" sz="4000" b="1" i="0" u="none" strike="noStrike" cap="none">
                <a:solidFill>
                  <a:schemeClr val="accent1"/>
                </a:solidFill>
                <a:latin typeface="Calibri"/>
                <a:ea typeface="Calibri"/>
                <a:cs typeface="Calibri"/>
                <a:sym typeface="Calibri"/>
              </a:rPr>
              <a:t>Espacio para el JRP</a:t>
            </a:r>
            <a:endParaRPr sz="4000" b="1" i="0" u="none" strike="noStrike" cap="none">
              <a:solidFill>
                <a:schemeClr val="accent1"/>
              </a:solidFill>
              <a:latin typeface="Calibri"/>
              <a:ea typeface="Calibri"/>
              <a:cs typeface="Calibri"/>
              <a:sym typeface="Calibri"/>
            </a:endParaRPr>
          </a:p>
        </p:txBody>
      </p:sp>
    </p:spTree>
  </p:cSld>
  <p:clrMapOvr>
    <a:masterClrMapping/>
  </p:clrMapOvr>
  <p:transition spd="med">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149"/>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sz="4000" b="1"/>
              <a:t>Planeación Conjunta de Requerimientos (JRP)</a:t>
            </a:r>
            <a:endParaRPr sz="4000" b="1"/>
          </a:p>
        </p:txBody>
      </p:sp>
      <p:sp>
        <p:nvSpPr>
          <p:cNvPr id="860" name="Google Shape;860;p149"/>
          <p:cNvSpPr txBox="1">
            <a:spLocks noGrp="1"/>
          </p:cNvSpPr>
          <p:nvPr>
            <p:ph type="body" idx="1"/>
          </p:nvPr>
        </p:nvSpPr>
        <p:spPr>
          <a:xfrm>
            <a:off x="842804" y="2276872"/>
            <a:ext cx="7446762" cy="357190"/>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SzPts val="2400"/>
              <a:buNone/>
            </a:pPr>
            <a:r>
              <a:rPr lang="es-ES" sz="2400">
                <a:solidFill>
                  <a:schemeClr val="dk1"/>
                </a:solidFill>
              </a:rPr>
              <a:t>Beneficios del JRP</a:t>
            </a:r>
            <a:endParaRPr/>
          </a:p>
          <a:p>
            <a:pPr marL="68580" lvl="0" indent="-68580" algn="l" rtl="0">
              <a:lnSpc>
                <a:spcPct val="85000"/>
              </a:lnSpc>
              <a:spcBef>
                <a:spcPts val="975"/>
              </a:spcBef>
              <a:spcAft>
                <a:spcPts val="0"/>
              </a:spcAft>
              <a:buSzPts val="2400"/>
              <a:buChar char="»"/>
            </a:pPr>
            <a:r>
              <a:rPr lang="es-ES" sz="2400">
                <a:solidFill>
                  <a:schemeClr val="dk1"/>
                </a:solidFill>
              </a:rPr>
              <a:t>JRP involucra activamente a los usuarios y la gerencia en el proyecto de desarrollo</a:t>
            </a:r>
            <a:endParaRPr/>
          </a:p>
          <a:p>
            <a:pPr marL="68580" lvl="0" indent="-68580" algn="l" rtl="0">
              <a:lnSpc>
                <a:spcPct val="85000"/>
              </a:lnSpc>
              <a:spcBef>
                <a:spcPts val="975"/>
              </a:spcBef>
              <a:spcAft>
                <a:spcPts val="0"/>
              </a:spcAft>
              <a:buSzPts val="2400"/>
              <a:buChar char="»"/>
            </a:pPr>
            <a:r>
              <a:rPr lang="es-ES" sz="2400">
                <a:solidFill>
                  <a:schemeClr val="dk1"/>
                </a:solidFill>
              </a:rPr>
              <a:t>JRP reduce el tiempo de la etapa de requerimientos</a:t>
            </a:r>
            <a:endParaRPr/>
          </a:p>
          <a:p>
            <a:pPr marL="68580" lvl="0" indent="-68580" algn="l" rtl="0">
              <a:lnSpc>
                <a:spcPct val="85000"/>
              </a:lnSpc>
              <a:spcBef>
                <a:spcPts val="975"/>
              </a:spcBef>
              <a:spcAft>
                <a:spcPts val="0"/>
              </a:spcAft>
              <a:buSzPts val="2400"/>
              <a:buChar char="»"/>
            </a:pPr>
            <a:r>
              <a:rPr lang="es-ES" sz="2400">
                <a:solidFill>
                  <a:schemeClr val="dk1"/>
                </a:solidFill>
              </a:rPr>
              <a:t>Si se incorporan prototipos, los mismos ya confirman el diseño del sistema</a:t>
            </a:r>
            <a:endParaRPr/>
          </a:p>
          <a:p>
            <a:pPr marL="68580" lvl="0" indent="0" algn="l" rtl="0">
              <a:lnSpc>
                <a:spcPct val="85000"/>
              </a:lnSpc>
              <a:spcBef>
                <a:spcPts val="975"/>
              </a:spcBef>
              <a:spcAft>
                <a:spcPts val="0"/>
              </a:spcAft>
              <a:buSzPts val="2400"/>
              <a:buNone/>
            </a:pPr>
            <a:endParaRPr sz="2400">
              <a:solidFill>
                <a:schemeClr val="dk1"/>
              </a:solidFill>
            </a:endParaRPr>
          </a:p>
        </p:txBody>
      </p:sp>
      <p:sp>
        <p:nvSpPr>
          <p:cNvPr id="861" name="Google Shape;861;p149"/>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solidFill>
                  <a:srgbClr val="FFBFBF"/>
                </a:solidFill>
              </a:rPr>
              <a:t>58</a:t>
            </a:fld>
            <a:endParaRPr>
              <a:solidFill>
                <a:srgbClr val="FFBFB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150"/>
          <p:cNvSpPr txBox="1">
            <a:spLocks noGrp="1"/>
          </p:cNvSpPr>
          <p:nvPr>
            <p:ph type="title"/>
          </p:nvPr>
        </p:nvSpPr>
        <p:spPr>
          <a:xfrm>
            <a:off x="1101709" y="286606"/>
            <a:ext cx="10099001" cy="595821"/>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333"/>
              <a:buFont typeface="Calibri"/>
              <a:buNone/>
            </a:pPr>
            <a:r>
              <a:rPr lang="es-ES" sz="4000" b="1"/>
              <a:t>Lluvia De Ideas (Brainstorming)</a:t>
            </a:r>
            <a:endParaRPr sz="4000" b="1"/>
          </a:p>
        </p:txBody>
      </p:sp>
      <p:sp>
        <p:nvSpPr>
          <p:cNvPr id="867" name="Google Shape;867;p150"/>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59</a:t>
            </a:fld>
            <a:endParaRPr/>
          </a:p>
        </p:txBody>
      </p:sp>
      <p:pic>
        <p:nvPicPr>
          <p:cNvPr id="868" name="Google Shape;868;p150" descr="http://playpublicidad.com/prohibidodetenerse/wp-content/uploads/2014/06/nota_brainstorming.jpg"/>
          <p:cNvPicPr preferRelativeResize="0"/>
          <p:nvPr/>
        </p:nvPicPr>
        <p:blipFill rotWithShape="1">
          <a:blip r:embed="rId3">
            <a:alphaModFix/>
          </a:blip>
          <a:srcRect t="1" b="3960"/>
          <a:stretch/>
        </p:blipFill>
        <p:spPr>
          <a:xfrm>
            <a:off x="1961707" y="882427"/>
            <a:ext cx="8320190" cy="529376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96"/>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36" name="Google Shape;336;p96"/>
          <p:cNvSpPr txBox="1">
            <a:spLocks noGrp="1"/>
          </p:cNvSpPr>
          <p:nvPr>
            <p:ph type="body" idx="1"/>
          </p:nvPr>
        </p:nvSpPr>
        <p:spPr>
          <a:xfrm>
            <a:off x="826649" y="1737350"/>
            <a:ext cx="11215296" cy="4550908"/>
          </a:xfrm>
          <a:prstGeom prst="rect">
            <a:avLst/>
          </a:prstGeom>
          <a:noFill/>
          <a:ln>
            <a:noFill/>
          </a:ln>
        </p:spPr>
        <p:txBody>
          <a:bodyPr spcFirstLastPara="1" wrap="square" lIns="0" tIns="45700" rIns="0" bIns="45700" anchor="t" anchorCtr="0">
            <a:noAutofit/>
          </a:bodyPr>
          <a:lstStyle/>
          <a:p>
            <a:pPr marL="457200" lvl="0" indent="-342900" algn="l" rtl="0">
              <a:lnSpc>
                <a:spcPct val="90000"/>
              </a:lnSpc>
              <a:spcBef>
                <a:spcPts val="1200"/>
              </a:spcBef>
              <a:spcAft>
                <a:spcPts val="0"/>
              </a:spcAft>
              <a:buSzPts val="1800"/>
              <a:buChar char=" "/>
            </a:pPr>
            <a:r>
              <a:rPr lang="es-ES" sz="1800"/>
              <a:t>Aprobación FINAL de la materia:</a:t>
            </a:r>
            <a:endParaRPr sz="1800"/>
          </a:p>
          <a:p>
            <a:pPr marL="457200" lvl="0" indent="-342900" algn="l" rtl="0">
              <a:lnSpc>
                <a:spcPct val="90000"/>
              </a:lnSpc>
              <a:spcBef>
                <a:spcPts val="1200"/>
              </a:spcBef>
              <a:spcAft>
                <a:spcPts val="0"/>
              </a:spcAft>
              <a:buSzPts val="1800"/>
              <a:buChar char=" "/>
            </a:pPr>
            <a:r>
              <a:rPr lang="es-ES" sz="1800"/>
              <a:t>El final de la materia se aprobará optando entre:</a:t>
            </a:r>
            <a:endParaRPr sz="1800"/>
          </a:p>
          <a:p>
            <a:pPr marL="914400" lvl="1" indent="-342900" algn="l" rtl="0">
              <a:lnSpc>
                <a:spcPct val="90000"/>
              </a:lnSpc>
              <a:spcBef>
                <a:spcPts val="200"/>
              </a:spcBef>
              <a:spcAft>
                <a:spcPts val="0"/>
              </a:spcAft>
              <a:buSzPts val="1800"/>
              <a:buChar char="◦"/>
            </a:pPr>
            <a:r>
              <a:rPr lang="es-ES"/>
              <a:t>1 - Rendir un examen teórico (con  un recuperatorio ) durante la cursada sacando más de 6 (seis) o más e inscribiéndose a una mesa de final. </a:t>
            </a:r>
            <a:endParaRPr/>
          </a:p>
          <a:p>
            <a:pPr marL="914400" lvl="1" indent="-342900" algn="l" rtl="0">
              <a:lnSpc>
                <a:spcPct val="90000"/>
              </a:lnSpc>
              <a:spcBef>
                <a:spcPts val="200"/>
              </a:spcBef>
              <a:spcAft>
                <a:spcPts val="0"/>
              </a:spcAft>
              <a:buSzPts val="1800"/>
              <a:buChar char="◦"/>
            </a:pPr>
            <a:r>
              <a:rPr lang="es-ES"/>
              <a:t>O </a:t>
            </a:r>
            <a:endParaRPr/>
          </a:p>
          <a:p>
            <a:pPr marL="914400" lvl="1" indent="-342900" algn="l" rtl="0">
              <a:lnSpc>
                <a:spcPct val="90000"/>
              </a:lnSpc>
              <a:spcBef>
                <a:spcPts val="200"/>
              </a:spcBef>
              <a:spcAft>
                <a:spcPts val="0"/>
              </a:spcAft>
              <a:buSzPts val="1800"/>
              <a:buChar char="◦"/>
            </a:pPr>
            <a:r>
              <a:rPr lang="es-ES"/>
              <a:t>2 - Rendir examen escrito en las mesas de final. </a:t>
            </a:r>
            <a:endParaRPr/>
          </a:p>
          <a:p>
            <a:pPr marL="457200" lvl="0" indent="-342900" algn="l" rtl="0">
              <a:lnSpc>
                <a:spcPct val="90000"/>
              </a:lnSpc>
              <a:spcBef>
                <a:spcPts val="1200"/>
              </a:spcBef>
              <a:spcAft>
                <a:spcPts val="0"/>
              </a:spcAft>
              <a:buSzPts val="1800"/>
              <a:buChar char=" "/>
            </a:pPr>
            <a:r>
              <a:rPr lang="es-ES" sz="1800"/>
              <a:t>Los alumnos que elijan la primera opción deben cumplir con las siguientes condiciones:</a:t>
            </a:r>
            <a:endParaRPr sz="1800"/>
          </a:p>
          <a:p>
            <a:pPr marL="954405" lvl="3" indent="-342900" algn="l" rtl="0">
              <a:lnSpc>
                <a:spcPct val="90000"/>
              </a:lnSpc>
              <a:spcBef>
                <a:spcPts val="400"/>
              </a:spcBef>
              <a:spcAft>
                <a:spcPts val="0"/>
              </a:spcAft>
              <a:buSzPts val="1800"/>
              <a:buFont typeface="Arial"/>
              <a:buAutoNum type="arabicPeriod"/>
            </a:pPr>
            <a:r>
              <a:rPr lang="es-ES" sz="1800"/>
              <a:t>Realizar todas las autoevaluaciones y Aprobar el 80% de las autoevaluaciones con nota 6 o superior.</a:t>
            </a:r>
            <a:endParaRPr sz="1800"/>
          </a:p>
          <a:p>
            <a:pPr marL="954405" lvl="3" indent="-342900" algn="l" rtl="0">
              <a:lnSpc>
                <a:spcPct val="90000"/>
              </a:lnSpc>
              <a:spcBef>
                <a:spcPts val="400"/>
              </a:spcBef>
              <a:spcAft>
                <a:spcPts val="0"/>
              </a:spcAft>
              <a:buSzPts val="1800"/>
              <a:buFont typeface="Arial"/>
              <a:buAutoNum type="arabicPeriod"/>
            </a:pPr>
            <a:r>
              <a:rPr lang="es-ES" sz="1800"/>
              <a:t>Presentarse y aprobar el </a:t>
            </a:r>
            <a:r>
              <a:rPr lang="es-ES" sz="1800" b="1"/>
              <a:t>examen teórico</a:t>
            </a:r>
            <a:r>
              <a:rPr lang="es-ES" sz="1800"/>
              <a:t>.</a:t>
            </a:r>
            <a:endParaRPr sz="1800"/>
          </a:p>
          <a:p>
            <a:pPr marL="954405" lvl="3" indent="-330200" algn="l" rtl="0">
              <a:lnSpc>
                <a:spcPct val="90000"/>
              </a:lnSpc>
              <a:spcBef>
                <a:spcPts val="400"/>
              </a:spcBef>
              <a:spcAft>
                <a:spcPts val="0"/>
              </a:spcAft>
              <a:buSzPts val="1600"/>
              <a:buAutoNum type="arabicPeriod"/>
            </a:pPr>
            <a:r>
              <a:rPr lang="es-ES" sz="1800"/>
              <a:t>Aprobar la cursada (con el régimen de cursada)</a:t>
            </a:r>
            <a:endParaRPr sz="1800"/>
          </a:p>
          <a:p>
            <a:pPr marL="954405" lvl="3" indent="-342900" algn="l" rtl="0">
              <a:lnSpc>
                <a:spcPct val="90000"/>
              </a:lnSpc>
              <a:spcBef>
                <a:spcPts val="400"/>
              </a:spcBef>
              <a:spcAft>
                <a:spcPts val="0"/>
              </a:spcAft>
              <a:buSzPts val="1800"/>
              <a:buFont typeface="Arial"/>
              <a:buAutoNum type="arabicPeriod"/>
            </a:pPr>
            <a:r>
              <a:rPr lang="es-ES" sz="1800"/>
              <a:t>Inscribirse en una mesa de final en el término de NO más de 1 año de finalizada la cursada según el calendario académico, transcurrido el cual la aprobación NO tendrá más validez.</a:t>
            </a:r>
            <a:endParaRPr sz="1800"/>
          </a:p>
        </p:txBody>
      </p:sp>
      <p:sp>
        <p:nvSpPr>
          <p:cNvPr id="337" name="Google Shape;337;p96"/>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6</a:t>
            </a:fld>
            <a:endParaRPr/>
          </a:p>
        </p:txBody>
      </p:sp>
    </p:spTree>
  </p:cSld>
  <p:clrMapOvr>
    <a:masterClrMapping/>
  </p:clrMapOvr>
  <p:transition spd="med">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sp>
        <p:nvSpPr>
          <p:cNvPr id="873" name="Google Shape;873;p151"/>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sz="4000" b="1"/>
              <a:t>Lluvia De Ideas (Brainstorming)</a:t>
            </a:r>
            <a:endParaRPr sz="4000" b="1"/>
          </a:p>
        </p:txBody>
      </p:sp>
      <p:sp>
        <p:nvSpPr>
          <p:cNvPr id="874" name="Google Shape;874;p151"/>
          <p:cNvSpPr txBox="1">
            <a:spLocks noGrp="1"/>
          </p:cNvSpPr>
          <p:nvPr>
            <p:ph type="body" idx="1"/>
          </p:nvPr>
        </p:nvSpPr>
        <p:spPr>
          <a:xfrm>
            <a:off x="698207" y="1916832"/>
            <a:ext cx="10772500" cy="3312368"/>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SzPts val="2400"/>
              <a:buChar char="»"/>
            </a:pPr>
            <a:r>
              <a:rPr lang="es-ES" sz="2400"/>
              <a:t>Técnica para generar ideas al alentar a los participantes para que ofrezcan tantas ideas como sea posible en un corto tiempo sin ningún análisis hasta que se hayan agotado las ideas.</a:t>
            </a:r>
            <a:endParaRPr/>
          </a:p>
          <a:p>
            <a:pPr marL="68580" lvl="0" indent="-68580" algn="l" rtl="0">
              <a:lnSpc>
                <a:spcPct val="85000"/>
              </a:lnSpc>
              <a:spcBef>
                <a:spcPts val="975"/>
              </a:spcBef>
              <a:spcAft>
                <a:spcPts val="0"/>
              </a:spcAft>
              <a:buSzPts val="2400"/>
              <a:buChar char="»"/>
            </a:pPr>
            <a:r>
              <a:rPr lang="es-ES" sz="2400"/>
              <a:t>Se promueve el desarrollo de ideas creativas para obtener soluciones.</a:t>
            </a:r>
            <a:endParaRPr/>
          </a:p>
          <a:p>
            <a:pPr marL="68580" lvl="0" indent="-68580" algn="l" rtl="0">
              <a:lnSpc>
                <a:spcPct val="85000"/>
              </a:lnSpc>
              <a:spcBef>
                <a:spcPts val="975"/>
              </a:spcBef>
              <a:spcAft>
                <a:spcPts val="0"/>
              </a:spcAft>
              <a:buSzPts val="2400"/>
              <a:buChar char="»"/>
            </a:pPr>
            <a:r>
              <a:rPr lang="es-ES" sz="2400"/>
              <a:t>Se realizan reuniones del equipo involucrado en la resolución del problema, conducidas por un director.</a:t>
            </a:r>
            <a:endParaRPr/>
          </a:p>
          <a:p>
            <a:pPr marL="68580" lvl="0" indent="0" algn="l" rtl="0">
              <a:lnSpc>
                <a:spcPct val="85000"/>
              </a:lnSpc>
              <a:spcBef>
                <a:spcPts val="975"/>
              </a:spcBef>
              <a:spcAft>
                <a:spcPts val="0"/>
              </a:spcAft>
              <a:buSzPts val="2400"/>
              <a:buNone/>
            </a:pPr>
            <a:endParaRPr sz="2400"/>
          </a:p>
        </p:txBody>
      </p:sp>
      <p:sp>
        <p:nvSpPr>
          <p:cNvPr id="875" name="Google Shape;875;p151"/>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60</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Google Shape;880;p152"/>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sz="4000" b="1"/>
              <a:t>Lluvia De Ideas (Brainstorming)</a:t>
            </a:r>
            <a:endParaRPr sz="4000" b="1"/>
          </a:p>
        </p:txBody>
      </p:sp>
      <p:sp>
        <p:nvSpPr>
          <p:cNvPr id="881" name="Google Shape;881;p152"/>
          <p:cNvSpPr txBox="1">
            <a:spLocks noGrp="1"/>
          </p:cNvSpPr>
          <p:nvPr>
            <p:ph type="body" idx="1"/>
          </p:nvPr>
        </p:nvSpPr>
        <p:spPr>
          <a:xfrm>
            <a:off x="625908" y="1916832"/>
            <a:ext cx="10727897" cy="4176464"/>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SzPts val="2400"/>
              <a:buChar char="»"/>
            </a:pPr>
            <a:r>
              <a:rPr lang="es-ES" sz="2400"/>
              <a:t>Los principios en que se basa esta técnica son:</a:t>
            </a:r>
            <a:endParaRPr/>
          </a:p>
          <a:p>
            <a:pPr marL="68580" lvl="0" indent="0" algn="l" rtl="0">
              <a:lnSpc>
                <a:spcPct val="85000"/>
              </a:lnSpc>
              <a:spcBef>
                <a:spcPts val="975"/>
              </a:spcBef>
              <a:spcAft>
                <a:spcPts val="0"/>
              </a:spcAft>
              <a:buSzPts val="2400"/>
              <a:buNone/>
            </a:pPr>
            <a:endParaRPr sz="2400"/>
          </a:p>
          <a:p>
            <a:pPr marL="260604" lvl="1" indent="-257175" algn="l" rtl="0">
              <a:lnSpc>
                <a:spcPct val="85000"/>
              </a:lnSpc>
              <a:spcBef>
                <a:spcPts val="450"/>
              </a:spcBef>
              <a:spcAft>
                <a:spcPts val="0"/>
              </a:spcAft>
              <a:buClr>
                <a:srgbClr val="262626"/>
              </a:buClr>
              <a:buSzPts val="2400"/>
              <a:buChar char=" "/>
            </a:pPr>
            <a:r>
              <a:rPr lang="es-ES" sz="2400" i="1"/>
              <a:t>Cuantas más ideas se sugieren, mejores resultados se conseguirán.</a:t>
            </a:r>
            <a:endParaRPr sz="2400" i="1"/>
          </a:p>
          <a:p>
            <a:pPr marL="260604" lvl="1" indent="-257175" algn="l" rtl="0">
              <a:lnSpc>
                <a:spcPct val="85000"/>
              </a:lnSpc>
              <a:spcBef>
                <a:spcPts val="450"/>
              </a:spcBef>
              <a:spcAft>
                <a:spcPts val="0"/>
              </a:spcAft>
              <a:buClr>
                <a:srgbClr val="262626"/>
              </a:buClr>
              <a:buSzPts val="2400"/>
              <a:buChar char=" "/>
            </a:pPr>
            <a:r>
              <a:rPr lang="es-ES" sz="2400" i="1"/>
              <a:t>La producción de ideas en grupos puede ser más efectiva que la individual.</a:t>
            </a:r>
            <a:endParaRPr sz="2400" i="1"/>
          </a:p>
          <a:p>
            <a:pPr marL="260604" lvl="1" indent="-257175" algn="l" rtl="0">
              <a:lnSpc>
                <a:spcPct val="85000"/>
              </a:lnSpc>
              <a:spcBef>
                <a:spcPts val="450"/>
              </a:spcBef>
              <a:spcAft>
                <a:spcPts val="0"/>
              </a:spcAft>
              <a:buClr>
                <a:srgbClr val="262626"/>
              </a:buClr>
              <a:buSzPts val="2400"/>
              <a:buChar char=" "/>
            </a:pPr>
            <a:r>
              <a:rPr lang="es-ES" sz="2400" i="1"/>
              <a:t>Las ideas de una persona pueden hacer que aparezcan otras por “contagio</a:t>
            </a:r>
            <a:r>
              <a:rPr lang="es-ES" sz="2400"/>
              <a:t>.</a:t>
            </a:r>
            <a:endParaRPr sz="2400"/>
          </a:p>
          <a:p>
            <a:pPr marL="260604" lvl="1" indent="-257175" algn="l" rtl="0">
              <a:lnSpc>
                <a:spcPct val="85000"/>
              </a:lnSpc>
              <a:spcBef>
                <a:spcPts val="450"/>
              </a:spcBef>
              <a:spcAft>
                <a:spcPts val="0"/>
              </a:spcAft>
              <a:buClr>
                <a:srgbClr val="262626"/>
              </a:buClr>
              <a:buSzPts val="2400"/>
              <a:buChar char=" "/>
            </a:pPr>
            <a:r>
              <a:rPr lang="es-ES" sz="2400" i="1"/>
              <a:t>A veces las mejores ideas aparecen tarde.</a:t>
            </a:r>
            <a:endParaRPr/>
          </a:p>
          <a:p>
            <a:pPr marL="260604" lvl="1" indent="-257175" algn="l" rtl="0">
              <a:lnSpc>
                <a:spcPct val="85000"/>
              </a:lnSpc>
              <a:spcBef>
                <a:spcPts val="450"/>
              </a:spcBef>
              <a:spcAft>
                <a:spcPts val="0"/>
              </a:spcAft>
              <a:buClr>
                <a:srgbClr val="262626"/>
              </a:buClr>
              <a:buSzPts val="2400"/>
              <a:buChar char=" "/>
            </a:pPr>
            <a:r>
              <a:rPr lang="es-ES" sz="2400" i="1"/>
              <a:t>Es mejor elegir sobre una variedad de soluciones.</a:t>
            </a:r>
            <a:endParaRPr/>
          </a:p>
        </p:txBody>
      </p:sp>
      <p:sp>
        <p:nvSpPr>
          <p:cNvPr id="882" name="Google Shape;882;p152"/>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61</a:t>
            </a:fld>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Google Shape;887;p153"/>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sz="4000" b="1"/>
              <a:t>Lluvia De Ideas (Brainstorming)</a:t>
            </a:r>
            <a:endParaRPr sz="4000" b="1"/>
          </a:p>
        </p:txBody>
      </p:sp>
      <p:sp>
        <p:nvSpPr>
          <p:cNvPr id="888" name="Google Shape;888;p153"/>
          <p:cNvSpPr txBox="1">
            <a:spLocks noGrp="1"/>
          </p:cNvSpPr>
          <p:nvPr>
            <p:ph type="body" idx="1"/>
          </p:nvPr>
        </p:nvSpPr>
        <p:spPr>
          <a:xfrm>
            <a:off x="770506" y="2132856"/>
            <a:ext cx="10583300" cy="3960440"/>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SzPts val="2400"/>
              <a:buChar char="»"/>
            </a:pPr>
            <a:r>
              <a:rPr lang="es-ES" sz="2400"/>
              <a:t>Incluye una serie de fases de aplicación:</a:t>
            </a:r>
            <a:endParaRPr/>
          </a:p>
          <a:p>
            <a:pPr marL="260604" lvl="1" indent="-257175" algn="l" rtl="0">
              <a:lnSpc>
                <a:spcPct val="85000"/>
              </a:lnSpc>
              <a:spcBef>
                <a:spcPts val="450"/>
              </a:spcBef>
              <a:spcAft>
                <a:spcPts val="0"/>
              </a:spcAft>
              <a:buClr>
                <a:srgbClr val="262626"/>
              </a:buClr>
              <a:buSzPts val="2400"/>
              <a:buChar char=" "/>
            </a:pPr>
            <a:r>
              <a:rPr lang="es-ES" sz="2400"/>
              <a:t>Descubrir hechos, Producir ideas, Descubrir soluciones</a:t>
            </a:r>
            <a:endParaRPr/>
          </a:p>
          <a:p>
            <a:pPr marL="68580" lvl="0" indent="-68580" algn="l" rtl="0">
              <a:lnSpc>
                <a:spcPct val="85000"/>
              </a:lnSpc>
              <a:spcBef>
                <a:spcPts val="975"/>
              </a:spcBef>
              <a:spcAft>
                <a:spcPts val="0"/>
              </a:spcAft>
              <a:buSzPts val="2400"/>
              <a:buChar char="»"/>
            </a:pPr>
            <a:r>
              <a:rPr lang="es-ES" sz="2400"/>
              <a:t>Clave para resolver la falta de consenso entre usuarios</a:t>
            </a:r>
            <a:endParaRPr/>
          </a:p>
          <a:p>
            <a:pPr marL="68580" lvl="0" indent="-68580" algn="l" rtl="0">
              <a:lnSpc>
                <a:spcPct val="85000"/>
              </a:lnSpc>
              <a:spcBef>
                <a:spcPts val="975"/>
              </a:spcBef>
              <a:spcAft>
                <a:spcPts val="0"/>
              </a:spcAft>
              <a:buSzPts val="2400"/>
              <a:buChar char="»"/>
            </a:pPr>
            <a:r>
              <a:rPr lang="es-ES" sz="2400"/>
              <a:t>Es útil combinarlo con la toma de decisiones</a:t>
            </a:r>
            <a:endParaRPr/>
          </a:p>
          <a:p>
            <a:pPr marL="68580" lvl="0" indent="-68580" algn="l" rtl="0">
              <a:lnSpc>
                <a:spcPct val="85000"/>
              </a:lnSpc>
              <a:spcBef>
                <a:spcPts val="975"/>
              </a:spcBef>
              <a:spcAft>
                <a:spcPts val="0"/>
              </a:spcAft>
              <a:buSzPts val="2400"/>
              <a:buChar char="»"/>
            </a:pPr>
            <a:r>
              <a:rPr lang="es-ES" sz="2400"/>
              <a:t>Ayuda a entender el dominio del problema</a:t>
            </a:r>
            <a:endParaRPr/>
          </a:p>
          <a:p>
            <a:pPr marL="68580" lvl="0" indent="-68580" algn="l" rtl="0">
              <a:lnSpc>
                <a:spcPct val="85000"/>
              </a:lnSpc>
              <a:spcBef>
                <a:spcPts val="975"/>
              </a:spcBef>
              <a:spcAft>
                <a:spcPts val="0"/>
              </a:spcAft>
              <a:buSzPts val="2400"/>
              <a:buChar char="»"/>
            </a:pPr>
            <a:r>
              <a:rPr lang="es-ES" sz="2400"/>
              <a:t>Encara la dificultad del usuario para transmitir</a:t>
            </a:r>
            <a:endParaRPr/>
          </a:p>
          <a:p>
            <a:pPr marL="68580" lvl="0" indent="-68580" algn="l" rtl="0">
              <a:lnSpc>
                <a:spcPct val="85000"/>
              </a:lnSpc>
              <a:spcBef>
                <a:spcPts val="975"/>
              </a:spcBef>
              <a:spcAft>
                <a:spcPts val="0"/>
              </a:spcAft>
              <a:buSzPts val="2400"/>
              <a:buChar char="»"/>
            </a:pPr>
            <a:r>
              <a:rPr lang="es-ES" sz="2400"/>
              <a:t>Ayuda a entender: al usuario y al analista</a:t>
            </a:r>
            <a:endParaRPr/>
          </a:p>
        </p:txBody>
      </p:sp>
      <p:sp>
        <p:nvSpPr>
          <p:cNvPr id="889" name="Google Shape;889;p153"/>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62</a:t>
            </a:fld>
            <a:endParaRPr/>
          </a:p>
        </p:txBody>
      </p:sp>
      <p:pic>
        <p:nvPicPr>
          <p:cNvPr id="890" name="Google Shape;890;p153" descr="https://encrypted-tbn1.gstatic.com/images?q=tbn:ANd9GcR77L7RK3xzukWMjqz2NOpGBcqEl2vvYNpnEXkYB6jLXjLf_dJH"/>
          <p:cNvPicPr preferRelativeResize="0"/>
          <p:nvPr/>
        </p:nvPicPr>
        <p:blipFill rotWithShape="1">
          <a:blip r:embed="rId3">
            <a:alphaModFix/>
          </a:blip>
          <a:srcRect l="21516" t="20525" r="19703" b="26881"/>
          <a:stretch/>
        </p:blipFill>
        <p:spPr>
          <a:xfrm>
            <a:off x="8361865" y="3429001"/>
            <a:ext cx="2204599" cy="1964499"/>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11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Cuestionarios</a:t>
            </a:r>
            <a:endParaRPr sz="4000" b="1"/>
          </a:p>
        </p:txBody>
      </p:sp>
      <p:sp>
        <p:nvSpPr>
          <p:cNvPr id="896" name="Google Shape;896;p11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63</a:t>
            </a:fld>
            <a:endParaRPr/>
          </a:p>
        </p:txBody>
      </p:sp>
      <p:sp>
        <p:nvSpPr>
          <p:cNvPr id="897" name="Google Shape;897;p115"/>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3600"/>
              <a:buFont typeface="Arial"/>
              <a:buChar char="»"/>
            </a:pPr>
            <a:r>
              <a:rPr lang="es-ES" sz="2400"/>
              <a:t>Documento que permite al analista recabar información y opiniones de los encuestados </a:t>
            </a:r>
            <a:endParaRPr sz="2400"/>
          </a:p>
          <a:p>
            <a:pPr marL="260604" lvl="1" indent="-257175" algn="l" rtl="0">
              <a:lnSpc>
                <a:spcPct val="85000"/>
              </a:lnSpc>
              <a:spcBef>
                <a:spcPts val="450"/>
              </a:spcBef>
              <a:spcAft>
                <a:spcPts val="0"/>
              </a:spcAft>
              <a:buClr>
                <a:srgbClr val="262626"/>
              </a:buClr>
              <a:buSzPts val="3200"/>
              <a:buChar char=" "/>
            </a:pPr>
            <a:r>
              <a:rPr lang="es-ES" sz="2400"/>
              <a:t>Recolectar hechos de un gran número de personas.</a:t>
            </a:r>
            <a:endParaRPr sz="2400"/>
          </a:p>
          <a:p>
            <a:pPr marL="260604" lvl="1" indent="-257175" algn="l" rtl="0">
              <a:lnSpc>
                <a:spcPct val="85000"/>
              </a:lnSpc>
              <a:spcBef>
                <a:spcPts val="450"/>
              </a:spcBef>
              <a:spcAft>
                <a:spcPts val="0"/>
              </a:spcAft>
              <a:buClr>
                <a:srgbClr val="262626"/>
              </a:buClr>
              <a:buSzPts val="3200"/>
              <a:buChar char=" "/>
            </a:pPr>
            <a:r>
              <a:rPr lang="es-ES" sz="2400"/>
              <a:t>Detectar un sentimiento generalizado.</a:t>
            </a:r>
            <a:endParaRPr sz="2400"/>
          </a:p>
          <a:p>
            <a:pPr marL="260604" lvl="1" indent="-257175" algn="l" rtl="0">
              <a:lnSpc>
                <a:spcPct val="85000"/>
              </a:lnSpc>
              <a:spcBef>
                <a:spcPts val="450"/>
              </a:spcBef>
              <a:spcAft>
                <a:spcPts val="0"/>
              </a:spcAft>
              <a:buClr>
                <a:srgbClr val="262626"/>
              </a:buClr>
              <a:buSzPts val="3200"/>
              <a:buChar char=" "/>
            </a:pPr>
            <a:r>
              <a:rPr lang="es-ES" sz="2400"/>
              <a:t>Detectar problemas entre usuarios.</a:t>
            </a:r>
            <a:endParaRPr sz="2400"/>
          </a:p>
          <a:p>
            <a:pPr marL="260604" lvl="1" indent="-257175" algn="l" rtl="0">
              <a:lnSpc>
                <a:spcPct val="85000"/>
              </a:lnSpc>
              <a:spcBef>
                <a:spcPts val="450"/>
              </a:spcBef>
              <a:spcAft>
                <a:spcPts val="0"/>
              </a:spcAft>
              <a:buClr>
                <a:srgbClr val="262626"/>
              </a:buClr>
              <a:buSzPts val="3200"/>
              <a:buChar char=" "/>
            </a:pPr>
            <a:r>
              <a:rPr lang="es-ES" sz="2400"/>
              <a:t>Cuantificar respuestas.</a:t>
            </a:r>
            <a:endParaRPr sz="2400"/>
          </a:p>
          <a:p>
            <a:pPr marL="68580" lvl="0" indent="0" algn="l" rtl="0">
              <a:lnSpc>
                <a:spcPct val="85000"/>
              </a:lnSpc>
              <a:spcBef>
                <a:spcPts val="975"/>
              </a:spcBef>
              <a:spcAft>
                <a:spcPts val="0"/>
              </a:spcAft>
              <a:buClr>
                <a:srgbClr val="C00000"/>
              </a:buClr>
              <a:buSzPts val="1600"/>
              <a:buFont typeface="Arial"/>
              <a:buNone/>
            </a:pPr>
            <a:endParaRPr sz="2400"/>
          </a:p>
        </p:txBody>
      </p:sp>
      <p:sp>
        <p:nvSpPr>
          <p:cNvPr id="898" name="Google Shape;898;p115"/>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899" name="Google Shape;899;p115" descr="http://www.angel24.net/upload/g_14imagen_img12_10_23.jpg"/>
          <p:cNvPicPr preferRelativeResize="0"/>
          <p:nvPr/>
        </p:nvPicPr>
        <p:blipFill rotWithShape="1">
          <a:blip r:embed="rId3">
            <a:alphaModFix/>
          </a:blip>
          <a:srcRect b="23220"/>
          <a:stretch/>
        </p:blipFill>
        <p:spPr>
          <a:xfrm>
            <a:off x="7132788" y="4216660"/>
            <a:ext cx="3578274" cy="2053742"/>
          </a:xfrm>
          <a:prstGeom prst="rect">
            <a:avLst/>
          </a:prstGeom>
          <a:noFill/>
          <a:ln>
            <a:noFill/>
          </a:ln>
        </p:spPr>
      </p:pic>
    </p:spTree>
  </p:cSld>
  <p:clrMapOvr>
    <a:masterClrMapping/>
  </p:clrMapOvr>
  <p:transition spd="med">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sp>
        <p:nvSpPr>
          <p:cNvPr id="904" name="Google Shape;904;p11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Cuestionarios</a:t>
            </a:r>
            <a:endParaRPr sz="4000" b="1"/>
          </a:p>
        </p:txBody>
      </p:sp>
      <p:sp>
        <p:nvSpPr>
          <p:cNvPr id="905" name="Google Shape;905;p11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64</a:t>
            </a:fld>
            <a:endParaRPr/>
          </a:p>
        </p:txBody>
      </p:sp>
      <p:pic>
        <p:nvPicPr>
          <p:cNvPr id="906" name="Google Shape;906;p116"/>
          <p:cNvPicPr preferRelativeResize="0"/>
          <p:nvPr/>
        </p:nvPicPr>
        <p:blipFill rotWithShape="1">
          <a:blip r:embed="rId3">
            <a:alphaModFix/>
          </a:blip>
          <a:srcRect l="1706"/>
          <a:stretch/>
        </p:blipFill>
        <p:spPr>
          <a:xfrm>
            <a:off x="3961172" y="119885"/>
            <a:ext cx="4627114" cy="6434812"/>
          </a:xfrm>
          <a:prstGeom prst="rect">
            <a:avLst/>
          </a:prstGeom>
          <a:noFill/>
          <a:ln>
            <a:noFill/>
          </a:ln>
        </p:spPr>
      </p:pic>
    </p:spTree>
  </p:cSld>
  <p:clrMapOvr>
    <a:masterClrMapping/>
  </p:clrMapOvr>
  <p:transition spd="med">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117"/>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Cuestionarios</a:t>
            </a:r>
            <a:endParaRPr sz="4000" b="1"/>
          </a:p>
        </p:txBody>
      </p:sp>
      <p:sp>
        <p:nvSpPr>
          <p:cNvPr id="912" name="Google Shape;912;p11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65</a:t>
            </a:fld>
            <a:endParaRPr/>
          </a:p>
        </p:txBody>
      </p:sp>
      <p:sp>
        <p:nvSpPr>
          <p:cNvPr id="913" name="Google Shape;913;p117"/>
          <p:cNvSpPr txBox="1">
            <a:spLocks noGrp="1"/>
          </p:cNvSpPr>
          <p:nvPr>
            <p:ph type="body" idx="1"/>
          </p:nvPr>
        </p:nvSpPr>
        <p:spPr>
          <a:xfrm>
            <a:off x="625909" y="1661811"/>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2400"/>
              <a:buFont typeface="Arial"/>
              <a:buChar char="»"/>
            </a:pPr>
            <a:r>
              <a:rPr lang="es-ES" sz="2400"/>
              <a:t>Ventajas</a:t>
            </a:r>
            <a:endParaRPr/>
          </a:p>
          <a:p>
            <a:pPr marL="260604" lvl="1" indent="-257175" algn="l" rtl="0">
              <a:lnSpc>
                <a:spcPct val="85000"/>
              </a:lnSpc>
              <a:spcBef>
                <a:spcPts val="450"/>
              </a:spcBef>
              <a:spcAft>
                <a:spcPts val="0"/>
              </a:spcAft>
              <a:buClr>
                <a:srgbClr val="262626"/>
              </a:buClr>
              <a:buSzPts val="2400"/>
              <a:buChar char=" "/>
            </a:pPr>
            <a:r>
              <a:rPr lang="es-ES" sz="2400"/>
              <a:t>Respuesta rápida</a:t>
            </a:r>
            <a:endParaRPr/>
          </a:p>
          <a:p>
            <a:pPr marL="260604" lvl="1" indent="-257175" algn="l" rtl="0">
              <a:lnSpc>
                <a:spcPct val="85000"/>
              </a:lnSpc>
              <a:spcBef>
                <a:spcPts val="450"/>
              </a:spcBef>
              <a:spcAft>
                <a:spcPts val="0"/>
              </a:spcAft>
              <a:buClr>
                <a:srgbClr val="262626"/>
              </a:buClr>
              <a:buSzPts val="2400"/>
              <a:buChar char=" "/>
            </a:pPr>
            <a:r>
              <a:rPr lang="es-ES" sz="2400"/>
              <a:t>Económicos</a:t>
            </a:r>
            <a:endParaRPr/>
          </a:p>
          <a:p>
            <a:pPr marL="260604" lvl="1" indent="-257175" algn="l" rtl="0">
              <a:lnSpc>
                <a:spcPct val="85000"/>
              </a:lnSpc>
              <a:spcBef>
                <a:spcPts val="450"/>
              </a:spcBef>
              <a:spcAft>
                <a:spcPts val="0"/>
              </a:spcAft>
              <a:buClr>
                <a:srgbClr val="262626"/>
              </a:buClr>
              <a:buSzPts val="2400"/>
              <a:buChar char=" "/>
            </a:pPr>
            <a:r>
              <a:rPr lang="es-ES" sz="2400"/>
              <a:t>Anónimos</a:t>
            </a:r>
            <a:endParaRPr/>
          </a:p>
          <a:p>
            <a:pPr marL="260604" lvl="1" indent="-257175" algn="l" rtl="0">
              <a:lnSpc>
                <a:spcPct val="85000"/>
              </a:lnSpc>
              <a:spcBef>
                <a:spcPts val="450"/>
              </a:spcBef>
              <a:spcAft>
                <a:spcPts val="0"/>
              </a:spcAft>
              <a:buClr>
                <a:srgbClr val="262626"/>
              </a:buClr>
              <a:buSzPts val="2400"/>
              <a:buChar char=" "/>
            </a:pPr>
            <a:r>
              <a:rPr lang="es-ES" sz="2400"/>
              <a:t>Estructurados de fácil análisis</a:t>
            </a:r>
            <a:endParaRPr sz="2400"/>
          </a:p>
        </p:txBody>
      </p:sp>
      <p:sp>
        <p:nvSpPr>
          <p:cNvPr id="914" name="Google Shape;914;p117"/>
          <p:cNvSpPr txBox="1">
            <a:spLocks noGrp="1"/>
          </p:cNvSpPr>
          <p:nvPr>
            <p:ph type="body" idx="4294967295"/>
          </p:nvPr>
        </p:nvSpPr>
        <p:spPr>
          <a:xfrm>
            <a:off x="625909" y="3429000"/>
            <a:ext cx="5999469" cy="2520950"/>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SzPts val="2400"/>
              <a:buChar char="»"/>
            </a:pPr>
            <a:r>
              <a:rPr lang="es-ES" sz="2400"/>
              <a:t>Desventajas</a:t>
            </a:r>
            <a:endParaRPr/>
          </a:p>
          <a:p>
            <a:pPr marL="260604" lvl="1" indent="-257175" algn="l" rtl="0">
              <a:lnSpc>
                <a:spcPct val="85000"/>
              </a:lnSpc>
              <a:spcBef>
                <a:spcPts val="450"/>
              </a:spcBef>
              <a:spcAft>
                <a:spcPts val="0"/>
              </a:spcAft>
              <a:buClr>
                <a:srgbClr val="262626"/>
              </a:buClr>
              <a:buSzPts val="2400"/>
              <a:buChar char=" "/>
            </a:pPr>
            <a:r>
              <a:rPr lang="es-ES" sz="2400"/>
              <a:t>Número bajo de respuestas</a:t>
            </a:r>
            <a:endParaRPr/>
          </a:p>
          <a:p>
            <a:pPr marL="260604" lvl="1" indent="-257175" algn="l" rtl="0">
              <a:lnSpc>
                <a:spcPct val="85000"/>
              </a:lnSpc>
              <a:spcBef>
                <a:spcPts val="450"/>
              </a:spcBef>
              <a:spcAft>
                <a:spcPts val="0"/>
              </a:spcAft>
              <a:buClr>
                <a:srgbClr val="262626"/>
              </a:buClr>
              <a:buSzPts val="2400"/>
              <a:buChar char=" "/>
            </a:pPr>
            <a:r>
              <a:rPr lang="es-ES" sz="2400"/>
              <a:t>No responde a todas las preguntas</a:t>
            </a:r>
            <a:endParaRPr/>
          </a:p>
          <a:p>
            <a:pPr marL="260604" lvl="1" indent="-257175" algn="l" rtl="0">
              <a:lnSpc>
                <a:spcPct val="85000"/>
              </a:lnSpc>
              <a:spcBef>
                <a:spcPts val="450"/>
              </a:spcBef>
              <a:spcAft>
                <a:spcPts val="0"/>
              </a:spcAft>
              <a:buClr>
                <a:srgbClr val="262626"/>
              </a:buClr>
              <a:buSzPts val="2400"/>
              <a:buChar char=" "/>
            </a:pPr>
            <a:r>
              <a:rPr lang="es-ES" sz="2400"/>
              <a:t>Preguntas rígidas</a:t>
            </a:r>
            <a:endParaRPr/>
          </a:p>
          <a:p>
            <a:pPr marL="260604" lvl="1" indent="-257175" algn="l" rtl="0">
              <a:lnSpc>
                <a:spcPct val="85000"/>
              </a:lnSpc>
              <a:spcBef>
                <a:spcPts val="450"/>
              </a:spcBef>
              <a:spcAft>
                <a:spcPts val="0"/>
              </a:spcAft>
              <a:buClr>
                <a:srgbClr val="262626"/>
              </a:buClr>
              <a:buSzPts val="2400"/>
              <a:buChar char=" "/>
            </a:pPr>
            <a:r>
              <a:rPr lang="es-ES" sz="2400"/>
              <a:t>No se puede realizar el análisis corporal</a:t>
            </a:r>
            <a:endParaRPr/>
          </a:p>
          <a:p>
            <a:pPr marL="260604" lvl="1" indent="-257175" algn="l" rtl="0">
              <a:lnSpc>
                <a:spcPct val="85000"/>
              </a:lnSpc>
              <a:spcBef>
                <a:spcPts val="450"/>
              </a:spcBef>
              <a:spcAft>
                <a:spcPts val="0"/>
              </a:spcAft>
              <a:buClr>
                <a:srgbClr val="262626"/>
              </a:buClr>
              <a:buSzPts val="2400"/>
              <a:buChar char=" "/>
            </a:pPr>
            <a:r>
              <a:rPr lang="es-ES" sz="2400"/>
              <a:t>No se pueden aclarar respuestas incompletas</a:t>
            </a:r>
            <a:endParaRPr/>
          </a:p>
          <a:p>
            <a:pPr marL="260604" lvl="1" indent="-257175" algn="l" rtl="0">
              <a:lnSpc>
                <a:spcPct val="85000"/>
              </a:lnSpc>
              <a:spcBef>
                <a:spcPts val="450"/>
              </a:spcBef>
              <a:spcAft>
                <a:spcPts val="0"/>
              </a:spcAft>
              <a:buClr>
                <a:srgbClr val="262626"/>
              </a:buClr>
              <a:buSzPts val="2400"/>
              <a:buChar char=" "/>
            </a:pPr>
            <a:r>
              <a:rPr lang="es-ES" sz="2400"/>
              <a:t>Difíciles de preparar</a:t>
            </a:r>
            <a:endParaRPr/>
          </a:p>
        </p:txBody>
      </p:sp>
      <p:sp>
        <p:nvSpPr>
          <p:cNvPr id="915" name="Google Shape;915;p117"/>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919"/>
        <p:cNvGrpSpPr/>
        <p:nvPr/>
      </p:nvGrpSpPr>
      <p:grpSpPr>
        <a:xfrm>
          <a:off x="0" y="0"/>
          <a:ext cx="0" cy="0"/>
          <a:chOff x="0" y="0"/>
          <a:chExt cx="0" cy="0"/>
        </a:xfrm>
      </p:grpSpPr>
      <p:sp>
        <p:nvSpPr>
          <p:cNvPr id="920" name="Google Shape;920;p118"/>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Cuestionarios</a:t>
            </a:r>
            <a:endParaRPr sz="4000" b="1"/>
          </a:p>
        </p:txBody>
      </p:sp>
      <p:sp>
        <p:nvSpPr>
          <p:cNvPr id="921" name="Google Shape;921;p11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66</a:t>
            </a:fld>
            <a:endParaRPr/>
          </a:p>
        </p:txBody>
      </p:sp>
      <p:sp>
        <p:nvSpPr>
          <p:cNvPr id="922" name="Google Shape;922;p118"/>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3200"/>
              <a:buFont typeface="Arial"/>
              <a:buChar char="»"/>
            </a:pPr>
            <a:r>
              <a:rPr lang="es-ES" sz="3200"/>
              <a:t>Tipos de Preguntas</a:t>
            </a:r>
            <a:endParaRPr/>
          </a:p>
          <a:p>
            <a:pPr marL="3429" lvl="1" indent="0" algn="l" rtl="0">
              <a:lnSpc>
                <a:spcPct val="85000"/>
              </a:lnSpc>
              <a:spcBef>
                <a:spcPts val="450"/>
              </a:spcBef>
              <a:spcAft>
                <a:spcPts val="0"/>
              </a:spcAft>
              <a:buClr>
                <a:srgbClr val="262626"/>
              </a:buClr>
              <a:buSzPts val="2800"/>
              <a:buNone/>
            </a:pPr>
            <a:r>
              <a:rPr lang="es-ES" sz="2800"/>
              <a:t> Abiertas</a:t>
            </a:r>
            <a:endParaRPr/>
          </a:p>
          <a:p>
            <a:pPr marL="384048" lvl="2" indent="0" algn="l" rtl="0">
              <a:lnSpc>
                <a:spcPct val="85000"/>
              </a:lnSpc>
              <a:spcBef>
                <a:spcPts val="450"/>
              </a:spcBef>
              <a:spcAft>
                <a:spcPts val="0"/>
              </a:spcAft>
              <a:buClr>
                <a:srgbClr val="262626"/>
              </a:buClr>
              <a:buSzPts val="2400"/>
              <a:buNone/>
            </a:pPr>
            <a:r>
              <a:rPr lang="es-ES" sz="2400"/>
              <a:t>Son las que dejan abiertas todas las posibles opciones de respuesta. </a:t>
            </a:r>
            <a:endParaRPr/>
          </a:p>
          <a:p>
            <a:pPr marL="384048" lvl="2" indent="0" algn="l" rtl="0">
              <a:lnSpc>
                <a:spcPct val="85000"/>
              </a:lnSpc>
              <a:spcBef>
                <a:spcPts val="450"/>
              </a:spcBef>
              <a:spcAft>
                <a:spcPts val="0"/>
              </a:spcAft>
              <a:buClr>
                <a:srgbClr val="262626"/>
              </a:buClr>
              <a:buSzPts val="2400"/>
              <a:buNone/>
            </a:pPr>
            <a:r>
              <a:rPr lang="es-ES" sz="2400"/>
              <a:t>«</a:t>
            </a:r>
            <a:r>
              <a:rPr lang="es-ES" sz="2000" i="0"/>
              <a:t>Describa los problemas que experimenta en la actualidad con los informes de las salidas</a:t>
            </a:r>
            <a:r>
              <a:rPr lang="es-ES" sz="2400"/>
              <a:t>»,</a:t>
            </a:r>
            <a:br>
              <a:rPr lang="es-ES" sz="2400"/>
            </a:br>
            <a:r>
              <a:rPr lang="es-ES" sz="2400"/>
              <a:t>«</a:t>
            </a:r>
            <a:r>
              <a:rPr lang="es-ES" sz="2000" i="0"/>
              <a:t>En su opinión, ¿qué tan útiles son los manuales de usuario para la aplicación de contabilidad del sistema actual?»</a:t>
            </a:r>
            <a:endParaRPr sz="2400" i="0"/>
          </a:p>
          <a:p>
            <a:pPr marL="3429" lvl="1" indent="0" algn="l" rtl="0">
              <a:lnSpc>
                <a:spcPct val="85000"/>
              </a:lnSpc>
              <a:spcBef>
                <a:spcPts val="450"/>
              </a:spcBef>
              <a:spcAft>
                <a:spcPts val="0"/>
              </a:spcAft>
              <a:buClr>
                <a:srgbClr val="262626"/>
              </a:buClr>
              <a:buSzPts val="2800"/>
              <a:buNone/>
            </a:pPr>
            <a:r>
              <a:rPr lang="es-ES" sz="2800"/>
              <a:t> Cerradas</a:t>
            </a:r>
            <a:endParaRPr/>
          </a:p>
          <a:p>
            <a:pPr marL="3429" lvl="1" indent="0" algn="l" rtl="0">
              <a:lnSpc>
                <a:spcPct val="85000"/>
              </a:lnSpc>
              <a:spcBef>
                <a:spcPts val="450"/>
              </a:spcBef>
              <a:spcAft>
                <a:spcPts val="0"/>
              </a:spcAft>
              <a:buClr>
                <a:srgbClr val="262626"/>
              </a:buClr>
              <a:buSzPts val="2400"/>
              <a:buNone/>
            </a:pPr>
            <a:r>
              <a:rPr lang="es-ES" sz="2400" i="1"/>
              <a:t>     Limitan o cierran las opciones de respuestas disponibles</a:t>
            </a:r>
            <a:endParaRPr sz="2400"/>
          </a:p>
          <a:p>
            <a:pPr marL="566928" lvl="3" indent="0" algn="l" rtl="0">
              <a:lnSpc>
                <a:spcPct val="85000"/>
              </a:lnSpc>
              <a:spcBef>
                <a:spcPts val="450"/>
              </a:spcBef>
              <a:spcAft>
                <a:spcPts val="0"/>
              </a:spcAft>
              <a:buClr>
                <a:srgbClr val="262626"/>
              </a:buClr>
              <a:buSzPts val="2000"/>
              <a:buNone/>
            </a:pPr>
            <a:r>
              <a:rPr lang="es-ES" sz="2000"/>
              <a:t>«¿Es útil el reporte que utiliza actualmente?»   SI   NO</a:t>
            </a:r>
            <a:endParaRPr/>
          </a:p>
          <a:p>
            <a:pPr marL="260604" lvl="1" indent="-142875" algn="l" rtl="0">
              <a:lnSpc>
                <a:spcPct val="85000"/>
              </a:lnSpc>
              <a:spcBef>
                <a:spcPts val="450"/>
              </a:spcBef>
              <a:spcAft>
                <a:spcPts val="0"/>
              </a:spcAft>
              <a:buClr>
                <a:srgbClr val="262626"/>
              </a:buClr>
              <a:buSzPts val="1800"/>
              <a:buNone/>
            </a:pPr>
            <a:endParaRPr/>
          </a:p>
        </p:txBody>
      </p:sp>
      <p:sp>
        <p:nvSpPr>
          <p:cNvPr id="923" name="Google Shape;923;p118"/>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927"/>
        <p:cNvGrpSpPr/>
        <p:nvPr/>
      </p:nvGrpSpPr>
      <p:grpSpPr>
        <a:xfrm>
          <a:off x="0" y="0"/>
          <a:ext cx="0" cy="0"/>
          <a:chOff x="0" y="0"/>
          <a:chExt cx="0" cy="0"/>
        </a:xfrm>
      </p:grpSpPr>
      <p:sp>
        <p:nvSpPr>
          <p:cNvPr id="928" name="Google Shape;928;p119"/>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Cuestionarios</a:t>
            </a:r>
            <a:endParaRPr sz="4000" b="1"/>
          </a:p>
        </p:txBody>
      </p:sp>
      <p:sp>
        <p:nvSpPr>
          <p:cNvPr id="929" name="Google Shape;929;p119"/>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67</a:t>
            </a:fld>
            <a:endParaRPr/>
          </a:p>
        </p:txBody>
      </p:sp>
      <p:grpSp>
        <p:nvGrpSpPr>
          <p:cNvPr id="930" name="Google Shape;930;p119"/>
          <p:cNvGrpSpPr/>
          <p:nvPr/>
        </p:nvGrpSpPr>
        <p:grpSpPr>
          <a:xfrm>
            <a:off x="2288779" y="1792288"/>
            <a:ext cx="7727092" cy="3416300"/>
            <a:chOff x="755576" y="1792288"/>
            <a:chExt cx="7696027" cy="3416300"/>
          </a:xfrm>
        </p:grpSpPr>
        <p:sp>
          <p:nvSpPr>
            <p:cNvPr id="931" name="Google Shape;931;p119"/>
            <p:cNvSpPr/>
            <p:nvPr/>
          </p:nvSpPr>
          <p:spPr>
            <a:xfrm>
              <a:off x="2928864" y="27955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32" name="Google Shape;932;p119"/>
            <p:cNvSpPr/>
            <p:nvPr/>
          </p:nvSpPr>
          <p:spPr>
            <a:xfrm>
              <a:off x="2965376" y="28241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Arial"/>
                  <a:ea typeface="Arial"/>
                  <a:cs typeface="Arial"/>
                  <a:sym typeface="Arial"/>
                </a:rPr>
                <a:t>Velocidad de conclusión</a:t>
              </a:r>
              <a:endParaRPr sz="1400" b="0" i="0" u="none" strike="noStrike" cap="none">
                <a:solidFill>
                  <a:srgbClr val="000000"/>
                </a:solidFill>
                <a:latin typeface="Arial"/>
                <a:ea typeface="Arial"/>
                <a:cs typeface="Arial"/>
                <a:sym typeface="Arial"/>
              </a:endParaRPr>
            </a:p>
          </p:txBody>
        </p:sp>
        <p:sp>
          <p:nvSpPr>
            <p:cNvPr id="933" name="Google Shape;933;p119"/>
            <p:cNvSpPr/>
            <p:nvPr/>
          </p:nvSpPr>
          <p:spPr>
            <a:xfrm>
              <a:off x="2928864" y="33289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34" name="Google Shape;934;p119"/>
            <p:cNvSpPr/>
            <p:nvPr/>
          </p:nvSpPr>
          <p:spPr>
            <a:xfrm>
              <a:off x="2965376" y="33575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Arial"/>
                  <a:ea typeface="Arial"/>
                  <a:cs typeface="Arial"/>
                  <a:sym typeface="Arial"/>
                </a:rPr>
                <a:t>Naturaleza exploratoria</a:t>
              </a:r>
              <a:endParaRPr sz="1400" b="0" i="0" u="none" strike="noStrike" cap="none">
                <a:solidFill>
                  <a:srgbClr val="000000"/>
                </a:solidFill>
                <a:latin typeface="Arial"/>
                <a:ea typeface="Arial"/>
                <a:cs typeface="Arial"/>
                <a:sym typeface="Arial"/>
              </a:endParaRPr>
            </a:p>
          </p:txBody>
        </p:sp>
        <p:sp>
          <p:nvSpPr>
            <p:cNvPr id="935" name="Google Shape;935;p119"/>
            <p:cNvSpPr/>
            <p:nvPr/>
          </p:nvSpPr>
          <p:spPr>
            <a:xfrm>
              <a:off x="2928864" y="37099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36" name="Google Shape;936;p119"/>
            <p:cNvSpPr/>
            <p:nvPr/>
          </p:nvSpPr>
          <p:spPr>
            <a:xfrm>
              <a:off x="2928864" y="42433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37" name="Google Shape;937;p119"/>
            <p:cNvSpPr/>
            <p:nvPr/>
          </p:nvSpPr>
          <p:spPr>
            <a:xfrm>
              <a:off x="2965376" y="42719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Arial"/>
                  <a:ea typeface="Arial"/>
                  <a:cs typeface="Arial"/>
                  <a:sym typeface="Arial"/>
                </a:rPr>
                <a:t>Facilidad de preparación</a:t>
              </a:r>
              <a:endParaRPr sz="1400" b="0" i="0" u="none" strike="noStrike" cap="none">
                <a:solidFill>
                  <a:srgbClr val="000000"/>
                </a:solidFill>
                <a:latin typeface="Arial"/>
                <a:ea typeface="Arial"/>
                <a:cs typeface="Arial"/>
                <a:sym typeface="Arial"/>
              </a:endParaRPr>
            </a:p>
          </p:txBody>
        </p:sp>
        <p:sp>
          <p:nvSpPr>
            <p:cNvPr id="938" name="Google Shape;938;p119"/>
            <p:cNvSpPr/>
            <p:nvPr/>
          </p:nvSpPr>
          <p:spPr>
            <a:xfrm>
              <a:off x="2928864" y="47767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39" name="Google Shape;939;p119"/>
            <p:cNvSpPr/>
            <p:nvPr/>
          </p:nvSpPr>
          <p:spPr>
            <a:xfrm>
              <a:off x="2965376" y="48053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Arial"/>
                  <a:ea typeface="Arial"/>
                  <a:cs typeface="Arial"/>
                  <a:sym typeface="Arial"/>
                </a:rPr>
                <a:t>Facilidad de Análisis</a:t>
              </a:r>
              <a:endParaRPr sz="1400" b="0" i="0" u="none" strike="noStrike" cap="none">
                <a:solidFill>
                  <a:srgbClr val="000000"/>
                </a:solidFill>
                <a:latin typeface="Arial"/>
                <a:ea typeface="Arial"/>
                <a:cs typeface="Arial"/>
                <a:sym typeface="Arial"/>
              </a:endParaRPr>
            </a:p>
          </p:txBody>
        </p:sp>
        <p:cxnSp>
          <p:nvCxnSpPr>
            <p:cNvPr id="940" name="Google Shape;940;p119"/>
            <p:cNvCxnSpPr/>
            <p:nvPr/>
          </p:nvCxnSpPr>
          <p:spPr>
            <a:xfrm rot="10800000">
              <a:off x="1758876" y="30114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941" name="Google Shape;941;p119"/>
            <p:cNvCxnSpPr/>
            <p:nvPr/>
          </p:nvCxnSpPr>
          <p:spPr>
            <a:xfrm rot="10800000">
              <a:off x="1758876" y="35448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942" name="Google Shape;942;p119"/>
            <p:cNvCxnSpPr/>
            <p:nvPr/>
          </p:nvCxnSpPr>
          <p:spPr>
            <a:xfrm rot="10800000">
              <a:off x="1758876" y="39258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943" name="Google Shape;943;p119"/>
            <p:cNvCxnSpPr/>
            <p:nvPr/>
          </p:nvCxnSpPr>
          <p:spPr>
            <a:xfrm rot="10800000">
              <a:off x="1758876" y="44592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944" name="Google Shape;944;p119"/>
            <p:cNvCxnSpPr/>
            <p:nvPr/>
          </p:nvCxnSpPr>
          <p:spPr>
            <a:xfrm rot="10800000">
              <a:off x="1758876" y="49926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945" name="Google Shape;945;p119"/>
            <p:cNvCxnSpPr/>
            <p:nvPr/>
          </p:nvCxnSpPr>
          <p:spPr>
            <a:xfrm rot="10800000">
              <a:off x="5873676" y="30114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946" name="Google Shape;946;p119"/>
            <p:cNvCxnSpPr/>
            <p:nvPr/>
          </p:nvCxnSpPr>
          <p:spPr>
            <a:xfrm rot="10800000">
              <a:off x="5873676" y="35448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947" name="Google Shape;947;p119"/>
            <p:cNvCxnSpPr/>
            <p:nvPr/>
          </p:nvCxnSpPr>
          <p:spPr>
            <a:xfrm rot="10800000">
              <a:off x="5873676" y="39258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948" name="Google Shape;948;p119"/>
            <p:cNvCxnSpPr/>
            <p:nvPr/>
          </p:nvCxnSpPr>
          <p:spPr>
            <a:xfrm rot="10800000">
              <a:off x="5873676" y="44592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949" name="Google Shape;949;p119"/>
            <p:cNvCxnSpPr/>
            <p:nvPr/>
          </p:nvCxnSpPr>
          <p:spPr>
            <a:xfrm rot="10800000">
              <a:off x="5873676" y="4992688"/>
              <a:ext cx="1176338" cy="0"/>
            </a:xfrm>
            <a:prstGeom prst="straightConnector1">
              <a:avLst/>
            </a:prstGeom>
            <a:noFill/>
            <a:ln w="12700" cap="flat" cmpd="sng">
              <a:solidFill>
                <a:schemeClr val="dk1"/>
              </a:solidFill>
              <a:prstDash val="solid"/>
              <a:round/>
              <a:headEnd type="triangle" w="med" len="med"/>
              <a:tailEnd type="none" w="sm" len="sm"/>
            </a:ln>
          </p:spPr>
        </p:cxnSp>
        <p:sp>
          <p:nvSpPr>
            <p:cNvPr id="950" name="Google Shape;950;p119"/>
            <p:cNvSpPr/>
            <p:nvPr/>
          </p:nvSpPr>
          <p:spPr>
            <a:xfrm>
              <a:off x="755576" y="2290763"/>
              <a:ext cx="1208665"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Arial"/>
                  <a:ea typeface="Arial"/>
                  <a:cs typeface="Arial"/>
                  <a:sym typeface="Arial"/>
                </a:rPr>
                <a:t>Abiertas</a:t>
              </a:r>
              <a:endParaRPr sz="1400" b="0" i="0" u="none" strike="noStrike" cap="none">
                <a:solidFill>
                  <a:srgbClr val="000000"/>
                </a:solidFill>
                <a:latin typeface="Arial"/>
                <a:ea typeface="Arial"/>
                <a:cs typeface="Arial"/>
                <a:sym typeface="Arial"/>
              </a:endParaRPr>
            </a:p>
          </p:txBody>
        </p:sp>
        <p:sp>
          <p:nvSpPr>
            <p:cNvPr id="951" name="Google Shape;951;p119"/>
            <p:cNvSpPr/>
            <p:nvPr/>
          </p:nvSpPr>
          <p:spPr>
            <a:xfrm>
              <a:off x="984176" y="2824163"/>
              <a:ext cx="823945"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Lenta</a:t>
              </a:r>
              <a:endParaRPr sz="1400" b="0" i="0" u="none" strike="noStrike" cap="none">
                <a:solidFill>
                  <a:srgbClr val="000000"/>
                </a:solidFill>
                <a:latin typeface="Arial"/>
                <a:ea typeface="Arial"/>
                <a:cs typeface="Arial"/>
                <a:sym typeface="Arial"/>
              </a:endParaRPr>
            </a:p>
          </p:txBody>
        </p:sp>
        <p:sp>
          <p:nvSpPr>
            <p:cNvPr id="952" name="Google Shape;952;p119"/>
            <p:cNvSpPr/>
            <p:nvPr/>
          </p:nvSpPr>
          <p:spPr>
            <a:xfrm>
              <a:off x="7156376" y="2290763"/>
              <a:ext cx="1295227"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Arial"/>
                  <a:ea typeface="Arial"/>
                  <a:cs typeface="Arial"/>
                  <a:sym typeface="Arial"/>
                </a:rPr>
                <a:t>Cerradas</a:t>
              </a:r>
              <a:endParaRPr sz="1400" b="0" i="0" u="none" strike="noStrike" cap="none">
                <a:solidFill>
                  <a:srgbClr val="000000"/>
                </a:solidFill>
                <a:latin typeface="Arial"/>
                <a:ea typeface="Arial"/>
                <a:cs typeface="Arial"/>
                <a:sym typeface="Arial"/>
              </a:endParaRPr>
            </a:p>
          </p:txBody>
        </p:sp>
        <p:sp>
          <p:nvSpPr>
            <p:cNvPr id="953" name="Google Shape;953;p119"/>
            <p:cNvSpPr/>
            <p:nvPr/>
          </p:nvSpPr>
          <p:spPr>
            <a:xfrm>
              <a:off x="3113014" y="1792288"/>
              <a:ext cx="2538412" cy="6985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s-ES" sz="2000" b="1" i="0" u="none" strike="noStrike" cap="none">
                  <a:solidFill>
                    <a:schemeClr val="dk1"/>
                  </a:solidFill>
                  <a:latin typeface="Arial"/>
                  <a:ea typeface="Arial"/>
                  <a:cs typeface="Arial"/>
                  <a:sym typeface="Arial"/>
                </a:rPr>
                <a:t>Tipos de Preguntas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endParaRPr sz="2000" b="1" i="0" u="none" strike="noStrike" cap="none">
                <a:solidFill>
                  <a:schemeClr val="dk1"/>
                </a:solidFill>
                <a:latin typeface="Arial"/>
                <a:ea typeface="Arial"/>
                <a:cs typeface="Arial"/>
                <a:sym typeface="Arial"/>
              </a:endParaRPr>
            </a:p>
          </p:txBody>
        </p:sp>
        <p:sp>
          <p:nvSpPr>
            <p:cNvPr id="954" name="Google Shape;954;p119"/>
            <p:cNvSpPr/>
            <p:nvPr/>
          </p:nvSpPr>
          <p:spPr>
            <a:xfrm>
              <a:off x="984176" y="3357563"/>
              <a:ext cx="62517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Alta</a:t>
              </a:r>
              <a:endParaRPr sz="1400" b="0" i="0" u="none" strike="noStrike" cap="none">
                <a:solidFill>
                  <a:srgbClr val="000000"/>
                </a:solidFill>
                <a:latin typeface="Arial"/>
                <a:ea typeface="Arial"/>
                <a:cs typeface="Arial"/>
                <a:sym typeface="Arial"/>
              </a:endParaRPr>
            </a:p>
          </p:txBody>
        </p:sp>
        <p:sp>
          <p:nvSpPr>
            <p:cNvPr id="955" name="Google Shape;955;p119"/>
            <p:cNvSpPr/>
            <p:nvPr/>
          </p:nvSpPr>
          <p:spPr>
            <a:xfrm>
              <a:off x="984176" y="3738563"/>
              <a:ext cx="62517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Alta</a:t>
              </a:r>
              <a:endParaRPr sz="1400" b="0" i="0" u="none" strike="noStrike" cap="none">
                <a:solidFill>
                  <a:srgbClr val="000000"/>
                </a:solidFill>
                <a:latin typeface="Arial"/>
                <a:ea typeface="Arial"/>
                <a:cs typeface="Arial"/>
                <a:sym typeface="Arial"/>
              </a:endParaRPr>
            </a:p>
          </p:txBody>
        </p:sp>
        <p:sp>
          <p:nvSpPr>
            <p:cNvPr id="956" name="Google Shape;956;p119"/>
            <p:cNvSpPr/>
            <p:nvPr/>
          </p:nvSpPr>
          <p:spPr>
            <a:xfrm>
              <a:off x="984176" y="4271963"/>
              <a:ext cx="72616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Fácil</a:t>
              </a:r>
              <a:endParaRPr sz="1400" b="0" i="0" u="none" strike="noStrike" cap="none">
                <a:solidFill>
                  <a:srgbClr val="000000"/>
                </a:solidFill>
                <a:latin typeface="Arial"/>
                <a:ea typeface="Arial"/>
                <a:cs typeface="Arial"/>
                <a:sym typeface="Arial"/>
              </a:endParaRPr>
            </a:p>
          </p:txBody>
        </p:sp>
        <p:sp>
          <p:nvSpPr>
            <p:cNvPr id="957" name="Google Shape;957;p119"/>
            <p:cNvSpPr/>
            <p:nvPr/>
          </p:nvSpPr>
          <p:spPr>
            <a:xfrm>
              <a:off x="984176" y="4729163"/>
              <a:ext cx="81112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Difícil</a:t>
              </a:r>
              <a:endParaRPr sz="1400" b="0" i="0" u="none" strike="noStrike" cap="none">
                <a:solidFill>
                  <a:srgbClr val="000000"/>
                </a:solidFill>
                <a:latin typeface="Arial"/>
                <a:ea typeface="Arial"/>
                <a:cs typeface="Arial"/>
                <a:sym typeface="Arial"/>
              </a:endParaRPr>
            </a:p>
          </p:txBody>
        </p:sp>
        <p:sp>
          <p:nvSpPr>
            <p:cNvPr id="958" name="Google Shape;958;p119"/>
            <p:cNvSpPr/>
            <p:nvPr/>
          </p:nvSpPr>
          <p:spPr>
            <a:xfrm>
              <a:off x="7156376" y="2824163"/>
              <a:ext cx="997069"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Rápida</a:t>
              </a:r>
              <a:endParaRPr sz="1400" b="0" i="0" u="none" strike="noStrike" cap="none">
                <a:solidFill>
                  <a:srgbClr val="000000"/>
                </a:solidFill>
                <a:latin typeface="Arial"/>
                <a:ea typeface="Arial"/>
                <a:cs typeface="Arial"/>
                <a:sym typeface="Arial"/>
              </a:endParaRPr>
            </a:p>
          </p:txBody>
        </p:sp>
        <p:sp>
          <p:nvSpPr>
            <p:cNvPr id="959" name="Google Shape;959;p119"/>
            <p:cNvSpPr/>
            <p:nvPr/>
          </p:nvSpPr>
          <p:spPr>
            <a:xfrm>
              <a:off x="7156376" y="3357563"/>
              <a:ext cx="76784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Poca</a:t>
              </a:r>
              <a:endParaRPr sz="1400" b="0" i="0" u="none" strike="noStrike" cap="none">
                <a:solidFill>
                  <a:srgbClr val="000000"/>
                </a:solidFill>
                <a:latin typeface="Arial"/>
                <a:ea typeface="Arial"/>
                <a:cs typeface="Arial"/>
                <a:sym typeface="Arial"/>
              </a:endParaRPr>
            </a:p>
          </p:txBody>
        </p:sp>
        <p:sp>
          <p:nvSpPr>
            <p:cNvPr id="960" name="Google Shape;960;p119"/>
            <p:cNvSpPr/>
            <p:nvPr/>
          </p:nvSpPr>
          <p:spPr>
            <a:xfrm>
              <a:off x="7156376" y="3738563"/>
              <a:ext cx="76784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Poca</a:t>
              </a:r>
              <a:endParaRPr sz="1400" b="0" i="0" u="none" strike="noStrike" cap="none">
                <a:solidFill>
                  <a:srgbClr val="000000"/>
                </a:solidFill>
                <a:latin typeface="Arial"/>
                <a:ea typeface="Arial"/>
                <a:cs typeface="Arial"/>
                <a:sym typeface="Arial"/>
              </a:endParaRPr>
            </a:p>
          </p:txBody>
        </p:sp>
        <p:sp>
          <p:nvSpPr>
            <p:cNvPr id="961" name="Google Shape;961;p119"/>
            <p:cNvSpPr/>
            <p:nvPr/>
          </p:nvSpPr>
          <p:spPr>
            <a:xfrm>
              <a:off x="7156376" y="4271963"/>
              <a:ext cx="81112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Difícil</a:t>
              </a:r>
              <a:endParaRPr sz="1400" b="0" i="0" u="none" strike="noStrike" cap="none">
                <a:solidFill>
                  <a:srgbClr val="000000"/>
                </a:solidFill>
                <a:latin typeface="Arial"/>
                <a:ea typeface="Arial"/>
                <a:cs typeface="Arial"/>
                <a:sym typeface="Arial"/>
              </a:endParaRPr>
            </a:p>
          </p:txBody>
        </p:sp>
        <p:sp>
          <p:nvSpPr>
            <p:cNvPr id="962" name="Google Shape;962;p119"/>
            <p:cNvSpPr/>
            <p:nvPr/>
          </p:nvSpPr>
          <p:spPr>
            <a:xfrm>
              <a:off x="7156376" y="4729163"/>
              <a:ext cx="72616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ES" sz="2000" b="0" i="0" u="none" strike="noStrike" cap="none">
                  <a:solidFill>
                    <a:schemeClr val="dk1"/>
                  </a:solidFill>
                  <a:latin typeface="Arial"/>
                  <a:ea typeface="Arial"/>
                  <a:cs typeface="Arial"/>
                  <a:sym typeface="Arial"/>
                </a:rPr>
                <a:t>Fácil</a:t>
              </a:r>
              <a:endParaRPr sz="1400" b="0" i="0" u="none" strike="noStrike" cap="none">
                <a:solidFill>
                  <a:srgbClr val="000000"/>
                </a:solidFill>
                <a:latin typeface="Arial"/>
                <a:ea typeface="Arial"/>
                <a:cs typeface="Arial"/>
                <a:sym typeface="Arial"/>
              </a:endParaRPr>
            </a:p>
          </p:txBody>
        </p:sp>
        <p:sp>
          <p:nvSpPr>
            <p:cNvPr id="963" name="Google Shape;963;p119"/>
            <p:cNvSpPr/>
            <p:nvPr/>
          </p:nvSpPr>
          <p:spPr>
            <a:xfrm>
              <a:off x="2965376" y="38147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Arial"/>
                  <a:ea typeface="Arial"/>
                  <a:cs typeface="Arial"/>
                  <a:sym typeface="Arial"/>
                </a:rPr>
                <a:t>Amplitud y profundidad</a:t>
              </a:r>
              <a:endParaRPr sz="1400" b="0" i="0" u="none" strike="noStrike" cap="none">
                <a:solidFill>
                  <a:srgbClr val="000000"/>
                </a:solidFill>
                <a:latin typeface="Arial"/>
                <a:ea typeface="Arial"/>
                <a:cs typeface="Arial"/>
                <a:sym typeface="Arial"/>
              </a:endParaRPr>
            </a:p>
          </p:txBody>
        </p:sp>
      </p:grpSp>
      <p:sp>
        <p:nvSpPr>
          <p:cNvPr id="964" name="Google Shape;964;p119"/>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968"/>
        <p:cNvGrpSpPr/>
        <p:nvPr/>
      </p:nvGrpSpPr>
      <p:grpSpPr>
        <a:xfrm>
          <a:off x="0" y="0"/>
          <a:ext cx="0" cy="0"/>
          <a:chOff x="0" y="0"/>
          <a:chExt cx="0" cy="0"/>
        </a:xfrm>
      </p:grpSpPr>
      <p:sp>
        <p:nvSpPr>
          <p:cNvPr id="969" name="Google Shape;969;p120"/>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Cuestionarios</a:t>
            </a:r>
            <a:endParaRPr sz="4000" b="1"/>
          </a:p>
        </p:txBody>
      </p:sp>
      <p:sp>
        <p:nvSpPr>
          <p:cNvPr id="970" name="Google Shape;970;p120"/>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68</a:t>
            </a:fld>
            <a:endParaRPr/>
          </a:p>
        </p:txBody>
      </p:sp>
      <p:sp>
        <p:nvSpPr>
          <p:cNvPr id="971" name="Google Shape;971;p120"/>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Clr>
                <a:srgbClr val="C00000"/>
              </a:buClr>
              <a:buSzPts val="3200"/>
              <a:buFont typeface="Arial"/>
              <a:buChar char="»"/>
            </a:pPr>
            <a:r>
              <a:rPr lang="es-ES" sz="3200"/>
              <a:t>Tipo de información obtenida</a:t>
            </a:r>
            <a:endParaRPr/>
          </a:p>
          <a:p>
            <a:pPr marL="260604" lvl="1" indent="-257175" algn="l" rtl="0">
              <a:lnSpc>
                <a:spcPct val="85000"/>
              </a:lnSpc>
              <a:spcBef>
                <a:spcPts val="450"/>
              </a:spcBef>
              <a:spcAft>
                <a:spcPts val="0"/>
              </a:spcAft>
              <a:buClr>
                <a:srgbClr val="262626"/>
              </a:buClr>
              <a:buSzPts val="2800"/>
              <a:buChar char=" "/>
            </a:pPr>
            <a:r>
              <a:rPr lang="es-ES" sz="2800"/>
              <a:t>Actitud</a:t>
            </a:r>
            <a:endParaRPr/>
          </a:p>
          <a:p>
            <a:pPr marL="411480" lvl="2" indent="-411480" algn="l" rtl="0">
              <a:lnSpc>
                <a:spcPct val="85000"/>
              </a:lnSpc>
              <a:spcBef>
                <a:spcPts val="450"/>
              </a:spcBef>
              <a:spcAft>
                <a:spcPts val="0"/>
              </a:spcAft>
              <a:buClr>
                <a:srgbClr val="262626"/>
              </a:buClr>
              <a:buSzPts val="2400"/>
              <a:buChar char=" "/>
            </a:pPr>
            <a:r>
              <a:rPr lang="es-ES" sz="2400"/>
              <a:t>Lo que las personas dicen que quieren	</a:t>
            </a:r>
            <a:endParaRPr/>
          </a:p>
          <a:p>
            <a:pPr marL="260604" lvl="1" indent="-257175" algn="l" rtl="0">
              <a:lnSpc>
                <a:spcPct val="85000"/>
              </a:lnSpc>
              <a:spcBef>
                <a:spcPts val="450"/>
              </a:spcBef>
              <a:spcAft>
                <a:spcPts val="0"/>
              </a:spcAft>
              <a:buClr>
                <a:srgbClr val="262626"/>
              </a:buClr>
              <a:buSzPts val="2800"/>
              <a:buChar char=" "/>
            </a:pPr>
            <a:r>
              <a:rPr lang="es-ES" sz="2800"/>
              <a:t>Creencias</a:t>
            </a:r>
            <a:endParaRPr/>
          </a:p>
          <a:p>
            <a:pPr marL="411480" lvl="2" indent="-411480" algn="l" rtl="0">
              <a:lnSpc>
                <a:spcPct val="85000"/>
              </a:lnSpc>
              <a:spcBef>
                <a:spcPts val="450"/>
              </a:spcBef>
              <a:spcAft>
                <a:spcPts val="0"/>
              </a:spcAft>
              <a:buClr>
                <a:srgbClr val="262626"/>
              </a:buClr>
              <a:buSzPts val="2400"/>
              <a:buChar char=" "/>
            </a:pPr>
            <a:r>
              <a:rPr lang="es-ES" sz="2400"/>
              <a:t>Lo que las personas creen que es verdad</a:t>
            </a:r>
            <a:endParaRPr/>
          </a:p>
          <a:p>
            <a:pPr marL="260604" lvl="1" indent="-257175" algn="l" rtl="0">
              <a:lnSpc>
                <a:spcPct val="85000"/>
              </a:lnSpc>
              <a:spcBef>
                <a:spcPts val="450"/>
              </a:spcBef>
              <a:spcAft>
                <a:spcPts val="0"/>
              </a:spcAft>
              <a:buClr>
                <a:srgbClr val="262626"/>
              </a:buClr>
              <a:buSzPts val="2800"/>
              <a:buChar char=" "/>
            </a:pPr>
            <a:r>
              <a:rPr lang="es-ES" sz="2800"/>
              <a:t>Comportamiento</a:t>
            </a:r>
            <a:endParaRPr/>
          </a:p>
          <a:p>
            <a:pPr marL="411480" lvl="2" indent="-411480" algn="l" rtl="0">
              <a:lnSpc>
                <a:spcPct val="85000"/>
              </a:lnSpc>
              <a:spcBef>
                <a:spcPts val="450"/>
              </a:spcBef>
              <a:spcAft>
                <a:spcPts val="0"/>
              </a:spcAft>
              <a:buClr>
                <a:srgbClr val="262626"/>
              </a:buClr>
              <a:buSzPts val="2400"/>
              <a:buChar char=" "/>
            </a:pPr>
            <a:r>
              <a:rPr lang="es-ES" sz="2400"/>
              <a:t>Lo que realmente hacen</a:t>
            </a:r>
            <a:endParaRPr/>
          </a:p>
          <a:p>
            <a:pPr marL="260604" lvl="1" indent="-257175" algn="l" rtl="0">
              <a:lnSpc>
                <a:spcPct val="85000"/>
              </a:lnSpc>
              <a:spcBef>
                <a:spcPts val="450"/>
              </a:spcBef>
              <a:spcAft>
                <a:spcPts val="0"/>
              </a:spcAft>
              <a:buClr>
                <a:srgbClr val="262626"/>
              </a:buClr>
              <a:buSzPts val="2800"/>
              <a:buChar char=" "/>
            </a:pPr>
            <a:r>
              <a:rPr lang="es-ES" sz="2800"/>
              <a:t>Características</a:t>
            </a:r>
            <a:endParaRPr/>
          </a:p>
          <a:p>
            <a:pPr marL="411480" lvl="2" indent="-411480" algn="l" rtl="0">
              <a:lnSpc>
                <a:spcPct val="85000"/>
              </a:lnSpc>
              <a:spcBef>
                <a:spcPts val="450"/>
              </a:spcBef>
              <a:spcAft>
                <a:spcPts val="0"/>
              </a:spcAft>
              <a:buClr>
                <a:srgbClr val="262626"/>
              </a:buClr>
              <a:buSzPts val="2400"/>
              <a:buChar char=" "/>
            </a:pPr>
            <a:r>
              <a:rPr lang="es-ES" sz="2400"/>
              <a:t>De las personas o cosas</a:t>
            </a:r>
            <a:endParaRPr/>
          </a:p>
        </p:txBody>
      </p:sp>
      <p:sp>
        <p:nvSpPr>
          <p:cNvPr id="972" name="Google Shape;972;p120"/>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977" name="Google Shape;977;p121"/>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Cuestionarios</a:t>
            </a:r>
            <a:endParaRPr sz="4000" b="1"/>
          </a:p>
        </p:txBody>
      </p:sp>
      <p:sp>
        <p:nvSpPr>
          <p:cNvPr id="978" name="Google Shape;978;p121"/>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69</a:t>
            </a:fld>
            <a:endParaRPr/>
          </a:p>
        </p:txBody>
      </p:sp>
      <p:sp>
        <p:nvSpPr>
          <p:cNvPr id="979" name="Google Shape;979;p121"/>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3200"/>
              <a:buFont typeface="Arial"/>
              <a:buChar char="»"/>
            </a:pPr>
            <a:r>
              <a:rPr lang="es-ES" sz="3200"/>
              <a:t>Cuándo usar Cuestionarios</a:t>
            </a:r>
            <a:endParaRPr/>
          </a:p>
          <a:p>
            <a:pPr marL="260604" lvl="1" indent="-257175" algn="l" rtl="0">
              <a:lnSpc>
                <a:spcPct val="85000"/>
              </a:lnSpc>
              <a:spcBef>
                <a:spcPts val="450"/>
              </a:spcBef>
              <a:spcAft>
                <a:spcPts val="0"/>
              </a:spcAft>
              <a:buClr>
                <a:srgbClr val="262626"/>
              </a:buClr>
              <a:buSzPts val="2800"/>
              <a:buChar char=" "/>
            </a:pPr>
            <a:r>
              <a:rPr lang="es-ES" sz="2800"/>
              <a:t>Las personas están dispersas geográficamente</a:t>
            </a:r>
            <a:endParaRPr/>
          </a:p>
          <a:p>
            <a:pPr marL="411480" lvl="2" indent="-411480" algn="l" rtl="0">
              <a:lnSpc>
                <a:spcPct val="85000"/>
              </a:lnSpc>
              <a:spcBef>
                <a:spcPts val="450"/>
              </a:spcBef>
              <a:spcAft>
                <a:spcPts val="0"/>
              </a:spcAft>
              <a:buClr>
                <a:srgbClr val="262626"/>
              </a:buClr>
              <a:buSzPts val="2400"/>
              <a:buChar char=" "/>
            </a:pPr>
            <a:r>
              <a:rPr lang="es-ES" sz="2400"/>
              <a:t>Diferentes oficinas o ciudades</a:t>
            </a:r>
            <a:endParaRPr/>
          </a:p>
          <a:p>
            <a:pPr marL="260604" lvl="1" indent="-257175" algn="l" rtl="0">
              <a:lnSpc>
                <a:spcPct val="85000"/>
              </a:lnSpc>
              <a:spcBef>
                <a:spcPts val="450"/>
              </a:spcBef>
              <a:spcAft>
                <a:spcPts val="0"/>
              </a:spcAft>
              <a:buClr>
                <a:srgbClr val="262626"/>
              </a:buClr>
              <a:buSzPts val="2800"/>
              <a:buChar char=" "/>
            </a:pPr>
            <a:r>
              <a:rPr lang="es-ES" sz="2800"/>
              <a:t>Muchas  personas involucradas </a:t>
            </a:r>
            <a:endParaRPr/>
          </a:p>
          <a:p>
            <a:pPr marL="411480" lvl="2" indent="-411480" algn="l" rtl="0">
              <a:lnSpc>
                <a:spcPct val="85000"/>
              </a:lnSpc>
              <a:spcBef>
                <a:spcPts val="450"/>
              </a:spcBef>
              <a:spcAft>
                <a:spcPts val="0"/>
              </a:spcAft>
              <a:buClr>
                <a:srgbClr val="262626"/>
              </a:buClr>
              <a:buSzPts val="2400"/>
              <a:buChar char=" "/>
            </a:pPr>
            <a:r>
              <a:rPr lang="es-ES" sz="2400"/>
              <a:t>Clientes o usuarios</a:t>
            </a:r>
            <a:endParaRPr/>
          </a:p>
          <a:p>
            <a:pPr marL="260604" lvl="1" indent="-257175" algn="l" rtl="0">
              <a:lnSpc>
                <a:spcPct val="85000"/>
              </a:lnSpc>
              <a:spcBef>
                <a:spcPts val="450"/>
              </a:spcBef>
              <a:spcAft>
                <a:spcPts val="0"/>
              </a:spcAft>
              <a:buClr>
                <a:srgbClr val="262626"/>
              </a:buClr>
              <a:buSzPts val="2800"/>
              <a:buChar char=" "/>
            </a:pPr>
            <a:r>
              <a:rPr lang="es-ES" sz="2800"/>
              <a:t>Queremos obtener opiniones generales </a:t>
            </a:r>
            <a:endParaRPr/>
          </a:p>
          <a:p>
            <a:pPr marL="260604" lvl="1" indent="-257175" algn="l" rtl="0">
              <a:lnSpc>
                <a:spcPct val="85000"/>
              </a:lnSpc>
              <a:spcBef>
                <a:spcPts val="450"/>
              </a:spcBef>
              <a:spcAft>
                <a:spcPts val="0"/>
              </a:spcAft>
              <a:buClr>
                <a:srgbClr val="262626"/>
              </a:buClr>
              <a:buSzPts val="2800"/>
              <a:buChar char=" "/>
            </a:pPr>
            <a:r>
              <a:rPr lang="es-ES" sz="2800"/>
              <a:t>Queremos identificar problemas generales</a:t>
            </a:r>
            <a:endParaRPr sz="1600"/>
          </a:p>
          <a:p>
            <a:pPr marL="68580" lvl="0" indent="0" algn="l" rtl="0">
              <a:lnSpc>
                <a:spcPct val="85000"/>
              </a:lnSpc>
              <a:spcBef>
                <a:spcPts val="975"/>
              </a:spcBef>
              <a:spcAft>
                <a:spcPts val="0"/>
              </a:spcAft>
              <a:buClr>
                <a:srgbClr val="C00000"/>
              </a:buClr>
              <a:buSzPts val="1600"/>
              <a:buFont typeface="Arial"/>
              <a:buNone/>
            </a:pPr>
            <a:endParaRPr sz="1600"/>
          </a:p>
        </p:txBody>
      </p:sp>
      <p:sp>
        <p:nvSpPr>
          <p:cNvPr id="981" name="Google Shape;981;p121"/>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93"/>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43" name="Google Shape;343;p93"/>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457200" lvl="0" indent="-342900" algn="l" rtl="0">
              <a:lnSpc>
                <a:spcPct val="90000"/>
              </a:lnSpc>
              <a:spcBef>
                <a:spcPts val="1200"/>
              </a:spcBef>
              <a:spcAft>
                <a:spcPts val="0"/>
              </a:spcAft>
              <a:buSzPts val="1800"/>
              <a:buChar char=" "/>
            </a:pPr>
            <a:r>
              <a:rPr lang="es-ES" sz="2800"/>
              <a:t>Contenidos genéricos a desarrollar a lo largo del curso:</a:t>
            </a:r>
            <a:endParaRPr/>
          </a:p>
          <a:p>
            <a:pPr marL="914400" lvl="1" indent="-342900" algn="l" rtl="0">
              <a:lnSpc>
                <a:spcPct val="90000"/>
              </a:lnSpc>
              <a:spcBef>
                <a:spcPts val="200"/>
              </a:spcBef>
              <a:spcAft>
                <a:spcPts val="0"/>
              </a:spcAft>
              <a:buSzPts val="1800"/>
              <a:buChar char="◦"/>
            </a:pPr>
            <a:r>
              <a:rPr lang="es-ES" sz="2800"/>
              <a:t>Conceptos de Ingeniería de software. </a:t>
            </a:r>
            <a:endParaRPr/>
          </a:p>
          <a:p>
            <a:pPr marL="914400" lvl="1" indent="-342900" algn="l" rtl="0">
              <a:lnSpc>
                <a:spcPct val="90000"/>
              </a:lnSpc>
              <a:spcBef>
                <a:spcPts val="200"/>
              </a:spcBef>
              <a:spcAft>
                <a:spcPts val="0"/>
              </a:spcAft>
              <a:buSzPts val="1800"/>
              <a:buChar char="◦"/>
            </a:pPr>
            <a:r>
              <a:rPr lang="es-ES" sz="2800"/>
              <a:t>Requerimientos.</a:t>
            </a:r>
            <a:endParaRPr/>
          </a:p>
          <a:p>
            <a:pPr marL="914400" lvl="1" indent="-342900" algn="l" rtl="0">
              <a:lnSpc>
                <a:spcPct val="90000"/>
              </a:lnSpc>
              <a:spcBef>
                <a:spcPts val="200"/>
              </a:spcBef>
              <a:spcAft>
                <a:spcPts val="0"/>
              </a:spcAft>
              <a:buSzPts val="1800"/>
              <a:buChar char="◦"/>
            </a:pPr>
            <a:r>
              <a:rPr lang="es-ES" sz="2800"/>
              <a:t>Modelos de proceso.</a:t>
            </a:r>
            <a:endParaRPr/>
          </a:p>
          <a:p>
            <a:pPr marL="914400" lvl="1" indent="-342900" algn="l" rtl="0">
              <a:lnSpc>
                <a:spcPct val="90000"/>
              </a:lnSpc>
              <a:spcBef>
                <a:spcPts val="200"/>
              </a:spcBef>
              <a:spcAft>
                <a:spcPts val="0"/>
              </a:spcAft>
              <a:buSzPts val="1800"/>
              <a:buChar char="◦"/>
            </a:pPr>
            <a:r>
              <a:rPr lang="es-ES" sz="2800"/>
              <a:t>Calidad de software.</a:t>
            </a:r>
            <a:endParaRPr/>
          </a:p>
          <a:p>
            <a:pPr marL="457200" lvl="0" indent="-228600" algn="l" rtl="0">
              <a:lnSpc>
                <a:spcPct val="90000"/>
              </a:lnSpc>
              <a:spcBef>
                <a:spcPts val="1200"/>
              </a:spcBef>
              <a:spcAft>
                <a:spcPts val="0"/>
              </a:spcAft>
              <a:buSzPts val="1800"/>
              <a:buNone/>
            </a:pPr>
            <a:endParaRPr sz="1400"/>
          </a:p>
        </p:txBody>
      </p:sp>
      <p:sp>
        <p:nvSpPr>
          <p:cNvPr id="344" name="Google Shape;344;p93"/>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7</a:t>
            </a:fld>
            <a:endParaRPr/>
          </a:p>
        </p:txBody>
      </p:sp>
    </p:spTree>
  </p:cSld>
  <p:clrMapOvr>
    <a:masterClrMapping/>
  </p:clrMapOvr>
  <p:transition spd="med">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985"/>
        <p:cNvGrpSpPr/>
        <p:nvPr/>
      </p:nvGrpSpPr>
      <p:grpSpPr>
        <a:xfrm>
          <a:off x="0" y="0"/>
          <a:ext cx="0" cy="0"/>
          <a:chOff x="0" y="0"/>
          <a:chExt cx="0" cy="0"/>
        </a:xfrm>
      </p:grpSpPr>
      <p:pic>
        <p:nvPicPr>
          <p:cNvPr id="986" name="Google Shape;986;p122" descr="http://www.latitudperiodico.com.ar/imagenes/dibujito_entrevistas.jpg"/>
          <p:cNvPicPr preferRelativeResize="0"/>
          <p:nvPr/>
        </p:nvPicPr>
        <p:blipFill rotWithShape="1">
          <a:blip r:embed="rId3">
            <a:alphaModFix/>
          </a:blip>
          <a:srcRect/>
          <a:stretch/>
        </p:blipFill>
        <p:spPr>
          <a:xfrm>
            <a:off x="8391496" y="3992264"/>
            <a:ext cx="2828954" cy="2133839"/>
          </a:xfrm>
          <a:prstGeom prst="rect">
            <a:avLst/>
          </a:prstGeom>
          <a:noFill/>
          <a:ln>
            <a:noFill/>
          </a:ln>
          <a:effectLst>
            <a:outerShdw blurRad="292100" dist="139700" dir="2700000" algn="tl" rotWithShape="0">
              <a:srgbClr val="333333">
                <a:alpha val="62745"/>
              </a:srgbClr>
            </a:outerShdw>
          </a:effectLst>
        </p:spPr>
      </p:pic>
      <p:sp>
        <p:nvSpPr>
          <p:cNvPr id="987" name="Google Shape;987;p12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a:t>
            </a:r>
            <a:endParaRPr sz="4000" b="1"/>
          </a:p>
        </p:txBody>
      </p:sp>
      <p:sp>
        <p:nvSpPr>
          <p:cNvPr id="988" name="Google Shape;988;p12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70</a:t>
            </a:fld>
            <a:endParaRPr/>
          </a:p>
        </p:txBody>
      </p:sp>
      <p:sp>
        <p:nvSpPr>
          <p:cNvPr id="989" name="Google Shape;989;p122"/>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2800"/>
              <a:buFont typeface="Arial"/>
              <a:buChar char="»"/>
            </a:pPr>
            <a:r>
              <a:rPr lang="es-ES" sz="2800"/>
              <a:t>Técnica de exploración mediante la cual el analista de sistemas recolecta información de las personas a través de la interacción cara a cara.</a:t>
            </a:r>
            <a:endParaRPr/>
          </a:p>
          <a:p>
            <a:pPr marL="68580" lvl="0" indent="-68580" algn="l" rtl="0">
              <a:lnSpc>
                <a:spcPct val="85000"/>
              </a:lnSpc>
              <a:spcBef>
                <a:spcPts val="975"/>
              </a:spcBef>
              <a:spcAft>
                <a:spcPts val="0"/>
              </a:spcAft>
              <a:buClr>
                <a:srgbClr val="C00000"/>
              </a:buClr>
              <a:buSzPts val="2800"/>
              <a:buFont typeface="Arial"/>
              <a:buChar char="»"/>
            </a:pPr>
            <a:r>
              <a:rPr lang="es-ES" sz="2800"/>
              <a:t>Es una conversación con un propósito específico, que se basa en un formato de preguntas y respuestas en general.</a:t>
            </a:r>
            <a:endParaRPr/>
          </a:p>
          <a:p>
            <a:pPr marL="68580" lvl="0" indent="-68580" algn="l" rtl="0">
              <a:lnSpc>
                <a:spcPct val="85000"/>
              </a:lnSpc>
              <a:spcBef>
                <a:spcPts val="975"/>
              </a:spcBef>
              <a:spcAft>
                <a:spcPts val="0"/>
              </a:spcAft>
              <a:buClr>
                <a:srgbClr val="C00000"/>
              </a:buClr>
              <a:buSzPts val="2800"/>
              <a:buFont typeface="Arial"/>
              <a:buChar char="»"/>
            </a:pPr>
            <a:r>
              <a:rPr lang="es-ES" sz="2800"/>
              <a:t>Conocer opiniones y sentimientos del entrevistado.</a:t>
            </a:r>
            <a:endParaRPr sz="2800"/>
          </a:p>
        </p:txBody>
      </p:sp>
      <p:sp>
        <p:nvSpPr>
          <p:cNvPr id="990" name="Google Shape;990;p122"/>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994"/>
        <p:cNvGrpSpPr/>
        <p:nvPr/>
      </p:nvGrpSpPr>
      <p:grpSpPr>
        <a:xfrm>
          <a:off x="0" y="0"/>
          <a:ext cx="0" cy="0"/>
          <a:chOff x="0" y="0"/>
          <a:chExt cx="0" cy="0"/>
        </a:xfrm>
      </p:grpSpPr>
      <p:sp>
        <p:nvSpPr>
          <p:cNvPr id="995" name="Google Shape;995;p12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71</a:t>
            </a:fld>
            <a:endParaRPr/>
          </a:p>
        </p:txBody>
      </p:sp>
      <p:sp>
        <p:nvSpPr>
          <p:cNvPr id="996" name="Google Shape;996;p123"/>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2000"/>
              <a:buFont typeface="Arial"/>
              <a:buChar char="»"/>
            </a:pPr>
            <a:r>
              <a:rPr lang="es-ES" sz="2000"/>
              <a:t>Tipo de información obtenida</a:t>
            </a:r>
            <a:endParaRPr/>
          </a:p>
        </p:txBody>
      </p:sp>
      <p:graphicFrame>
        <p:nvGraphicFramePr>
          <p:cNvPr id="997" name="Google Shape;997;p123"/>
          <p:cNvGraphicFramePr/>
          <p:nvPr/>
        </p:nvGraphicFramePr>
        <p:xfrm>
          <a:off x="5661561" y="2952750"/>
          <a:ext cx="4434939" cy="3190877"/>
        </p:xfrm>
        <a:graphic>
          <a:graphicData uri="http://schemas.openxmlformats.org/presentationml/2006/ole">
            <mc:AlternateContent xmlns:mc="http://schemas.openxmlformats.org/markup-compatibility/2006">
              <mc:Choice xmlns:v="urn:schemas-microsoft-com:vml" Requires="v">
                <p:oleObj r:id="rId3" imgW="4434939" imgH="3190877" progId="">
                  <p:embed/>
                </p:oleObj>
              </mc:Choice>
              <mc:Fallback>
                <p:oleObj r:id="rId3" imgW="4434939" imgH="3190877" progId="">
                  <p:embed/>
                  <p:pic>
                    <p:nvPicPr>
                      <p:cNvPr id="997" name="Google Shape;997;p123"/>
                      <p:cNvPicPr preferRelativeResize="0"/>
                      <p:nvPr/>
                    </p:nvPicPr>
                    <p:blipFill rotWithShape="1">
                      <a:blip r:embed="rId4">
                        <a:alphaModFix/>
                      </a:blip>
                      <a:srcRect/>
                      <a:stretch/>
                    </p:blipFill>
                    <p:spPr>
                      <a:xfrm>
                        <a:off x="5661561" y="2952750"/>
                        <a:ext cx="4434939" cy="3190877"/>
                      </a:xfrm>
                      <a:prstGeom prst="rect">
                        <a:avLst/>
                      </a:prstGeom>
                      <a:noFill/>
                      <a:ln>
                        <a:noFill/>
                      </a:ln>
                    </p:spPr>
                  </p:pic>
                </p:oleObj>
              </mc:Fallback>
            </mc:AlternateContent>
          </a:graphicData>
        </a:graphic>
      </p:graphicFrame>
      <p:sp>
        <p:nvSpPr>
          <p:cNvPr id="998" name="Google Shape;998;p123"/>
          <p:cNvSpPr/>
          <p:nvPr/>
        </p:nvSpPr>
        <p:spPr>
          <a:xfrm>
            <a:off x="5924213" y="3577021"/>
            <a:ext cx="1217537" cy="305212"/>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1" i="0" u="none" strike="noStrike" cap="none">
                <a:solidFill>
                  <a:schemeClr val="dk1"/>
                </a:solidFill>
                <a:latin typeface="Calibri"/>
                <a:ea typeface="Calibri"/>
                <a:cs typeface="Calibri"/>
                <a:sym typeface="Calibri"/>
              </a:rPr>
              <a:t>OPINIONES</a:t>
            </a:r>
            <a:endParaRPr sz="1400" b="0" i="0" u="none" strike="noStrike" cap="none">
              <a:solidFill>
                <a:srgbClr val="000000"/>
              </a:solidFill>
              <a:latin typeface="Arial"/>
              <a:ea typeface="Arial"/>
              <a:cs typeface="Arial"/>
              <a:sym typeface="Arial"/>
            </a:endParaRPr>
          </a:p>
        </p:txBody>
      </p:sp>
      <p:sp>
        <p:nvSpPr>
          <p:cNvPr id="999" name="Google Shape;999;p123"/>
          <p:cNvSpPr/>
          <p:nvPr/>
        </p:nvSpPr>
        <p:spPr>
          <a:xfrm>
            <a:off x="7595694" y="4919436"/>
            <a:ext cx="1633755" cy="305212"/>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1" i="0" u="none" strike="noStrike" cap="none">
                <a:solidFill>
                  <a:schemeClr val="dk1"/>
                </a:solidFill>
                <a:latin typeface="Calibri"/>
                <a:ea typeface="Calibri"/>
                <a:cs typeface="Calibri"/>
                <a:sym typeface="Calibri"/>
              </a:rPr>
              <a:t>SENTIMIENTOS</a:t>
            </a:r>
            <a:endParaRPr sz="1400" b="0" i="0" u="none" strike="noStrike" cap="none">
              <a:solidFill>
                <a:srgbClr val="000000"/>
              </a:solidFill>
              <a:latin typeface="Arial"/>
              <a:ea typeface="Arial"/>
              <a:cs typeface="Arial"/>
              <a:sym typeface="Arial"/>
            </a:endParaRPr>
          </a:p>
        </p:txBody>
      </p:sp>
      <p:sp>
        <p:nvSpPr>
          <p:cNvPr id="1000" name="Google Shape;1000;p123"/>
          <p:cNvSpPr/>
          <p:nvPr/>
        </p:nvSpPr>
        <p:spPr>
          <a:xfrm>
            <a:off x="7650341" y="3663848"/>
            <a:ext cx="1454061" cy="305212"/>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1" i="0" u="none" strike="noStrike" cap="none">
                <a:solidFill>
                  <a:schemeClr val="dk1"/>
                </a:solidFill>
                <a:latin typeface="Calibri"/>
                <a:ea typeface="Calibri"/>
                <a:cs typeface="Calibri"/>
                <a:sym typeface="Calibri"/>
              </a:rPr>
              <a:t>OBJETIVOS</a:t>
            </a:r>
            <a:endParaRPr sz="1400" b="0" i="0" u="none" strike="noStrike" cap="none">
              <a:solidFill>
                <a:srgbClr val="000000"/>
              </a:solidFill>
              <a:latin typeface="Arial"/>
              <a:ea typeface="Arial"/>
              <a:cs typeface="Arial"/>
              <a:sym typeface="Arial"/>
            </a:endParaRPr>
          </a:p>
        </p:txBody>
      </p:sp>
      <p:sp>
        <p:nvSpPr>
          <p:cNvPr id="1001" name="Google Shape;1001;p123"/>
          <p:cNvSpPr/>
          <p:nvPr/>
        </p:nvSpPr>
        <p:spPr>
          <a:xfrm>
            <a:off x="5738070" y="4811715"/>
            <a:ext cx="1617817" cy="52065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1" i="0" u="none" strike="noStrike" cap="none">
                <a:solidFill>
                  <a:schemeClr val="dk1"/>
                </a:solidFill>
                <a:latin typeface="Calibri"/>
                <a:ea typeface="Calibri"/>
                <a:cs typeface="Calibri"/>
                <a:sym typeface="Calibri"/>
              </a:rPr>
              <a:t>PROCEDIM. INFORMALES</a:t>
            </a:r>
            <a:endParaRPr sz="1400" b="0" i="0" u="none" strike="noStrike" cap="none">
              <a:solidFill>
                <a:srgbClr val="000000"/>
              </a:solidFill>
              <a:latin typeface="Arial"/>
              <a:ea typeface="Arial"/>
              <a:cs typeface="Arial"/>
              <a:sym typeface="Arial"/>
            </a:endParaRPr>
          </a:p>
        </p:txBody>
      </p:sp>
      <p:sp>
        <p:nvSpPr>
          <p:cNvPr id="1002" name="Google Shape;1002;p123"/>
          <p:cNvSpPr/>
          <p:nvPr/>
        </p:nvSpPr>
        <p:spPr>
          <a:xfrm>
            <a:off x="3011764" y="2492896"/>
            <a:ext cx="2385856" cy="2952328"/>
          </a:xfrm>
          <a:prstGeom prst="curvedRightArrow">
            <a:avLst>
              <a:gd name="adj1" fmla="val 24776"/>
              <a:gd name="adj2" fmla="val 65185"/>
              <a:gd name="adj3" fmla="val 33333"/>
            </a:avLst>
          </a:prstGeom>
          <a:solidFill>
            <a:schemeClr val="accent2"/>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03" name="Google Shape;1003;p123"/>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1004" name="Google Shape;1004;p123"/>
          <p:cNvSpPr txBox="1">
            <a:spLocks noGrp="1"/>
          </p:cNvSpPr>
          <p:nvPr>
            <p:ph type="title"/>
          </p:nvPr>
        </p:nvSpPr>
        <p:spPr>
          <a:xfrm>
            <a:off x="647998" y="116632"/>
            <a:ext cx="10816259" cy="1129444"/>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3000"/>
              <a:buFont typeface="Calibri"/>
              <a:buNone/>
            </a:pPr>
            <a:endParaRPr/>
          </a:p>
        </p:txBody>
      </p:sp>
      <p:sp>
        <p:nvSpPr>
          <p:cNvPr id="1005" name="Google Shape;1005;p123"/>
          <p:cNvSpPr txBox="1"/>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marR="0" lvl="0" indent="0" algn="l" rtl="0">
              <a:lnSpc>
                <a:spcPct val="85000"/>
              </a:lnSpc>
              <a:spcBef>
                <a:spcPts val="0"/>
              </a:spcBef>
              <a:spcAft>
                <a:spcPts val="0"/>
              </a:spcAft>
              <a:buClr>
                <a:schemeClr val="accent1"/>
              </a:buClr>
              <a:buSzPts val="3000"/>
              <a:buFont typeface="Calibri"/>
              <a:buNone/>
            </a:pPr>
            <a:r>
              <a:rPr lang="es-ES" sz="4000" b="1" i="0" u="none" strike="noStrike" cap="none">
                <a:solidFill>
                  <a:srgbClr val="3F3F3F"/>
                </a:solidFill>
                <a:latin typeface="Calibri"/>
                <a:ea typeface="Calibri"/>
                <a:cs typeface="Calibri"/>
                <a:sym typeface="Calibri"/>
              </a:rPr>
              <a:t>Entrevistas</a:t>
            </a:r>
            <a:endParaRPr sz="4000" b="1" i="0" u="none" strike="noStrike" cap="none">
              <a:solidFill>
                <a:srgbClr val="3F3F3F"/>
              </a:solidFill>
              <a:latin typeface="Calibri"/>
              <a:ea typeface="Calibri"/>
              <a:cs typeface="Calibri"/>
              <a:sym typeface="Calibri"/>
            </a:endParaRPr>
          </a:p>
        </p:txBody>
      </p:sp>
    </p:spTree>
  </p:cSld>
  <p:clrMapOvr>
    <a:masterClrMapping/>
  </p:clrMapOvr>
  <p:transition spd="med">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124"/>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72</a:t>
            </a:fld>
            <a:endParaRPr/>
          </a:p>
        </p:txBody>
      </p:sp>
      <p:sp>
        <p:nvSpPr>
          <p:cNvPr id="1011" name="Google Shape;1011;p124"/>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75000"/>
              </a:lnSpc>
              <a:spcBef>
                <a:spcPts val="0"/>
              </a:spcBef>
              <a:spcAft>
                <a:spcPts val="0"/>
              </a:spcAft>
              <a:buClr>
                <a:srgbClr val="C00000"/>
              </a:buClr>
              <a:buSzPts val="3000"/>
              <a:buFont typeface="Arial"/>
              <a:buChar char="»"/>
            </a:pPr>
            <a:r>
              <a:rPr lang="es-ES" sz="3000"/>
              <a:t>Ventajas</a:t>
            </a:r>
            <a:endParaRPr/>
          </a:p>
          <a:p>
            <a:pPr marL="260604" lvl="1" indent="-257175" algn="l" rtl="0">
              <a:lnSpc>
                <a:spcPct val="75000"/>
              </a:lnSpc>
              <a:spcBef>
                <a:spcPts val="450"/>
              </a:spcBef>
              <a:spcAft>
                <a:spcPts val="0"/>
              </a:spcAft>
              <a:buClr>
                <a:srgbClr val="262626"/>
              </a:buClr>
              <a:buSzPts val="2600"/>
              <a:buChar char=" "/>
            </a:pPr>
            <a:r>
              <a:rPr lang="es-ES" sz="2600"/>
              <a:t>El entrevistado se siente incluido en el proyecto</a:t>
            </a:r>
            <a:endParaRPr/>
          </a:p>
          <a:p>
            <a:pPr marL="260604" lvl="1" indent="-257175" algn="l" rtl="0">
              <a:lnSpc>
                <a:spcPct val="75000"/>
              </a:lnSpc>
              <a:spcBef>
                <a:spcPts val="450"/>
              </a:spcBef>
              <a:spcAft>
                <a:spcPts val="0"/>
              </a:spcAft>
              <a:buClr>
                <a:srgbClr val="262626"/>
              </a:buClr>
              <a:buSzPts val="2600"/>
              <a:buChar char=" "/>
            </a:pPr>
            <a:r>
              <a:rPr lang="es-ES" sz="2600"/>
              <a:t>Es posible obtener una retroalimentación del encuestado</a:t>
            </a:r>
            <a:endParaRPr/>
          </a:p>
          <a:p>
            <a:pPr marL="260604" lvl="1" indent="-257175" algn="l" rtl="0">
              <a:lnSpc>
                <a:spcPct val="75000"/>
              </a:lnSpc>
              <a:spcBef>
                <a:spcPts val="450"/>
              </a:spcBef>
              <a:spcAft>
                <a:spcPts val="0"/>
              </a:spcAft>
              <a:buClr>
                <a:srgbClr val="262626"/>
              </a:buClr>
              <a:buSzPts val="2600"/>
              <a:buChar char=" "/>
            </a:pPr>
            <a:r>
              <a:rPr lang="es-ES" sz="2600"/>
              <a:t>Es posible adaptar las preguntas de acuerdo al entrevistado</a:t>
            </a:r>
            <a:endParaRPr/>
          </a:p>
          <a:p>
            <a:pPr marL="260604" lvl="1" indent="-257175" algn="l" rtl="0">
              <a:lnSpc>
                <a:spcPct val="75000"/>
              </a:lnSpc>
              <a:spcBef>
                <a:spcPts val="450"/>
              </a:spcBef>
              <a:spcAft>
                <a:spcPts val="0"/>
              </a:spcAft>
              <a:buClr>
                <a:srgbClr val="262626"/>
              </a:buClr>
              <a:buSzPts val="2600"/>
              <a:buChar char=" "/>
            </a:pPr>
            <a:r>
              <a:rPr lang="es-ES" sz="2600"/>
              <a:t>Información no verbal observando las acciones y expresiones del entrevistado</a:t>
            </a:r>
            <a:endParaRPr/>
          </a:p>
          <a:p>
            <a:pPr marL="68580" lvl="0" indent="-68580" algn="l" rtl="0">
              <a:lnSpc>
                <a:spcPct val="75000"/>
              </a:lnSpc>
              <a:spcBef>
                <a:spcPts val="975"/>
              </a:spcBef>
              <a:spcAft>
                <a:spcPts val="0"/>
              </a:spcAft>
              <a:buClr>
                <a:srgbClr val="C00000"/>
              </a:buClr>
              <a:buSzPts val="3000"/>
              <a:buFont typeface="Arial"/>
              <a:buChar char="»"/>
            </a:pPr>
            <a:r>
              <a:rPr lang="es-ES" sz="3000"/>
              <a:t>Desventaja</a:t>
            </a:r>
            <a:endParaRPr/>
          </a:p>
          <a:p>
            <a:pPr marL="260604" lvl="1" indent="-257175" algn="l" rtl="0">
              <a:lnSpc>
                <a:spcPct val="75000"/>
              </a:lnSpc>
              <a:spcBef>
                <a:spcPts val="450"/>
              </a:spcBef>
              <a:spcAft>
                <a:spcPts val="0"/>
              </a:spcAft>
              <a:buClr>
                <a:srgbClr val="262626"/>
              </a:buClr>
              <a:buSzPts val="2600"/>
              <a:buChar char=" "/>
            </a:pPr>
            <a:r>
              <a:rPr lang="es-ES" sz="2600"/>
              <a:t>Costosas</a:t>
            </a:r>
            <a:endParaRPr/>
          </a:p>
          <a:p>
            <a:pPr marL="260604" lvl="1" indent="-257175" algn="l" rtl="0">
              <a:lnSpc>
                <a:spcPct val="75000"/>
              </a:lnSpc>
              <a:spcBef>
                <a:spcPts val="450"/>
              </a:spcBef>
              <a:spcAft>
                <a:spcPts val="0"/>
              </a:spcAft>
              <a:buClr>
                <a:srgbClr val="262626"/>
              </a:buClr>
              <a:buSzPts val="2600"/>
              <a:buChar char=" "/>
            </a:pPr>
            <a:r>
              <a:rPr lang="es-ES" sz="2600"/>
              <a:t>Tiempo y recursos humanos</a:t>
            </a:r>
            <a:endParaRPr/>
          </a:p>
          <a:p>
            <a:pPr marL="260604" lvl="1" indent="-257175" algn="l" rtl="0">
              <a:lnSpc>
                <a:spcPct val="75000"/>
              </a:lnSpc>
              <a:spcBef>
                <a:spcPts val="450"/>
              </a:spcBef>
              <a:spcAft>
                <a:spcPts val="0"/>
              </a:spcAft>
              <a:buClr>
                <a:srgbClr val="262626"/>
              </a:buClr>
              <a:buSzPts val="2600"/>
              <a:buChar char=" "/>
            </a:pPr>
            <a:r>
              <a:rPr lang="es-ES" sz="2600"/>
              <a:t>Las entrevistas dependen en gran parte de las habilidades del entrevistador</a:t>
            </a:r>
            <a:endParaRPr/>
          </a:p>
          <a:p>
            <a:pPr marL="260604" lvl="1" indent="-257175" algn="l" rtl="0">
              <a:lnSpc>
                <a:spcPct val="75000"/>
              </a:lnSpc>
              <a:spcBef>
                <a:spcPts val="450"/>
              </a:spcBef>
              <a:spcAft>
                <a:spcPts val="0"/>
              </a:spcAft>
              <a:buClr>
                <a:srgbClr val="262626"/>
              </a:buClr>
              <a:buSzPts val="2600"/>
              <a:buChar char=" "/>
            </a:pPr>
            <a:r>
              <a:rPr lang="es-ES" sz="2600"/>
              <a:t>No aplicable a distancia</a:t>
            </a:r>
            <a:endParaRPr/>
          </a:p>
        </p:txBody>
      </p:sp>
      <p:sp>
        <p:nvSpPr>
          <p:cNvPr id="1012" name="Google Shape;1012;p124"/>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1013" name="Google Shape;1013;p124"/>
          <p:cNvSpPr txBox="1"/>
          <p:nvPr/>
        </p:nvSpPr>
        <p:spPr>
          <a:xfrm>
            <a:off x="884768" y="599772"/>
            <a:ext cx="10816259" cy="1129444"/>
          </a:xfrm>
          <a:prstGeom prst="rect">
            <a:avLst/>
          </a:prstGeom>
          <a:noFill/>
          <a:ln>
            <a:noFill/>
          </a:ln>
        </p:spPr>
        <p:txBody>
          <a:bodyPr spcFirstLastPara="1" wrap="square" lIns="91425" tIns="45700" rIns="91425" bIns="45700" anchor="ctr" anchorCtr="0">
            <a:normAutofit/>
          </a:bodyPr>
          <a:lstStyle/>
          <a:p>
            <a:pPr marL="0" marR="0" lvl="0" indent="0" algn="l" rtl="0">
              <a:lnSpc>
                <a:spcPct val="85000"/>
              </a:lnSpc>
              <a:spcBef>
                <a:spcPts val="0"/>
              </a:spcBef>
              <a:spcAft>
                <a:spcPts val="0"/>
              </a:spcAft>
              <a:buClr>
                <a:schemeClr val="accent1"/>
              </a:buClr>
              <a:buSzPts val="3000"/>
              <a:buFont typeface="Calibri"/>
              <a:buNone/>
            </a:pPr>
            <a:r>
              <a:rPr lang="es-ES" sz="4000" b="1" i="0" u="none" strike="noStrike" cap="none">
                <a:solidFill>
                  <a:srgbClr val="3F3F3F"/>
                </a:solidFill>
                <a:latin typeface="Calibri"/>
                <a:ea typeface="Calibri"/>
                <a:cs typeface="Calibri"/>
                <a:sym typeface="Calibri"/>
              </a:rPr>
              <a:t>Entrevistas</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12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73</a:t>
            </a:fld>
            <a:endParaRPr/>
          </a:p>
        </p:txBody>
      </p:sp>
      <p:sp>
        <p:nvSpPr>
          <p:cNvPr id="1019" name="Google Shape;1019;p125"/>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3200"/>
              <a:buFont typeface="Arial"/>
              <a:buChar char="»"/>
            </a:pPr>
            <a:r>
              <a:rPr lang="es-ES" sz="3200"/>
              <a:t>Tipos de entrevistas</a:t>
            </a:r>
            <a:endParaRPr/>
          </a:p>
          <a:p>
            <a:pPr marL="260604" lvl="1" indent="-257175" algn="l" rtl="0">
              <a:lnSpc>
                <a:spcPct val="85000"/>
              </a:lnSpc>
              <a:spcBef>
                <a:spcPts val="450"/>
              </a:spcBef>
              <a:spcAft>
                <a:spcPts val="0"/>
              </a:spcAft>
              <a:buClr>
                <a:srgbClr val="262626"/>
              </a:buClr>
              <a:buSzPts val="2800"/>
              <a:buChar char=" "/>
            </a:pPr>
            <a:r>
              <a:rPr lang="es-ES" sz="2800"/>
              <a:t>Estructuradas (Cerradas)</a:t>
            </a:r>
            <a:endParaRPr/>
          </a:p>
          <a:p>
            <a:pPr marL="411480" lvl="2" indent="-411480" algn="l" rtl="0">
              <a:lnSpc>
                <a:spcPct val="85000"/>
              </a:lnSpc>
              <a:spcBef>
                <a:spcPts val="450"/>
              </a:spcBef>
              <a:spcAft>
                <a:spcPts val="0"/>
              </a:spcAft>
              <a:buClr>
                <a:srgbClr val="262626"/>
              </a:buClr>
              <a:buSzPts val="2400"/>
              <a:buChar char=" "/>
            </a:pPr>
            <a:r>
              <a:rPr lang="es-ES" sz="2400"/>
              <a:t>El encuestador tiene un conjunto específico de preguntas para hacérselas al entrevistado</a:t>
            </a:r>
            <a:endParaRPr/>
          </a:p>
          <a:p>
            <a:pPr marL="411480" lvl="2" indent="-411480" algn="l" rtl="0">
              <a:lnSpc>
                <a:spcPct val="85000"/>
              </a:lnSpc>
              <a:spcBef>
                <a:spcPts val="450"/>
              </a:spcBef>
              <a:spcAft>
                <a:spcPts val="0"/>
              </a:spcAft>
              <a:buClr>
                <a:srgbClr val="262626"/>
              </a:buClr>
              <a:buSzPts val="2400"/>
              <a:buChar char=" "/>
            </a:pPr>
            <a:r>
              <a:rPr lang="es-ES" sz="2400"/>
              <a:t>Se dirige al usuario sobre un requerimiento puntual</a:t>
            </a:r>
            <a:endParaRPr/>
          </a:p>
          <a:p>
            <a:pPr marL="411480" lvl="2" indent="-411480" algn="l" rtl="0">
              <a:lnSpc>
                <a:spcPct val="85000"/>
              </a:lnSpc>
              <a:spcBef>
                <a:spcPts val="450"/>
              </a:spcBef>
              <a:spcAft>
                <a:spcPts val="0"/>
              </a:spcAft>
              <a:buClr>
                <a:srgbClr val="262626"/>
              </a:buClr>
              <a:buSzPts val="2400"/>
              <a:buChar char=" "/>
            </a:pPr>
            <a:r>
              <a:rPr lang="es-ES" sz="2400"/>
              <a:t>No permite adquirir un amplio conocimiento del dominio</a:t>
            </a:r>
            <a:endParaRPr/>
          </a:p>
          <a:p>
            <a:pPr marL="260604" lvl="1" indent="-257175" algn="l" rtl="0">
              <a:lnSpc>
                <a:spcPct val="85000"/>
              </a:lnSpc>
              <a:spcBef>
                <a:spcPts val="450"/>
              </a:spcBef>
              <a:spcAft>
                <a:spcPts val="0"/>
              </a:spcAft>
              <a:buClr>
                <a:srgbClr val="262626"/>
              </a:buClr>
              <a:buSzPts val="2800"/>
              <a:buChar char=" "/>
            </a:pPr>
            <a:r>
              <a:rPr lang="es-ES" sz="2800"/>
              <a:t>No estructuradas (Abiertas)</a:t>
            </a:r>
            <a:endParaRPr/>
          </a:p>
          <a:p>
            <a:pPr marL="411480" lvl="2" indent="-411480" algn="l" rtl="0">
              <a:lnSpc>
                <a:spcPct val="85000"/>
              </a:lnSpc>
              <a:spcBef>
                <a:spcPts val="450"/>
              </a:spcBef>
              <a:spcAft>
                <a:spcPts val="0"/>
              </a:spcAft>
              <a:buClr>
                <a:srgbClr val="262626"/>
              </a:buClr>
              <a:buSzPts val="2400"/>
              <a:buChar char=" "/>
            </a:pPr>
            <a:r>
              <a:rPr lang="es-ES" sz="2400"/>
              <a:t>El encuestador lleva a un tema en general</a:t>
            </a:r>
            <a:endParaRPr/>
          </a:p>
          <a:p>
            <a:pPr marL="411480" lvl="2" indent="-411480" algn="l" rtl="0">
              <a:lnSpc>
                <a:spcPct val="85000"/>
              </a:lnSpc>
              <a:spcBef>
                <a:spcPts val="450"/>
              </a:spcBef>
              <a:spcAft>
                <a:spcPts val="0"/>
              </a:spcAft>
              <a:buClr>
                <a:srgbClr val="262626"/>
              </a:buClr>
              <a:buSzPts val="2400"/>
              <a:buChar char=" "/>
            </a:pPr>
            <a:r>
              <a:rPr lang="es-ES" sz="2400"/>
              <a:t>Sin preparación de preguntas específicas </a:t>
            </a:r>
            <a:endParaRPr/>
          </a:p>
          <a:p>
            <a:pPr marL="411480" lvl="2" indent="-411480" algn="l" rtl="0">
              <a:lnSpc>
                <a:spcPct val="85000"/>
              </a:lnSpc>
              <a:spcBef>
                <a:spcPts val="450"/>
              </a:spcBef>
              <a:spcAft>
                <a:spcPts val="0"/>
              </a:spcAft>
              <a:buClr>
                <a:srgbClr val="262626"/>
              </a:buClr>
              <a:buSzPts val="2400"/>
              <a:buChar char=" "/>
            </a:pPr>
            <a:r>
              <a:rPr lang="es-ES" sz="2400"/>
              <a:t>Iniciar con preguntas que no dependen del contexto, para conocer el problema, la gente involucrada, etc.</a:t>
            </a:r>
            <a:endParaRPr/>
          </a:p>
        </p:txBody>
      </p:sp>
      <p:sp>
        <p:nvSpPr>
          <p:cNvPr id="1020" name="Google Shape;1020;p125"/>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1021" name="Google Shape;1021;p12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a:t>
            </a:r>
            <a:endParaRPr sz="4000" b="1"/>
          </a:p>
        </p:txBody>
      </p:sp>
    </p:spTree>
  </p:cSld>
  <p:clrMapOvr>
    <a:masterClrMapping/>
  </p:clrMapOvr>
  <p:transition spd="med">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12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a:t>
            </a:r>
            <a:endParaRPr sz="4000" b="1"/>
          </a:p>
        </p:txBody>
      </p:sp>
      <p:sp>
        <p:nvSpPr>
          <p:cNvPr id="1027" name="Google Shape;1027;p12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74</a:t>
            </a:fld>
            <a:endParaRPr/>
          </a:p>
        </p:txBody>
      </p:sp>
      <p:sp>
        <p:nvSpPr>
          <p:cNvPr id="1028" name="Google Shape;1028;p126"/>
          <p:cNvSpPr/>
          <p:nvPr/>
        </p:nvSpPr>
        <p:spPr>
          <a:xfrm>
            <a:off x="4511731" y="2731078"/>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cxnSp>
        <p:nvCxnSpPr>
          <p:cNvPr id="1029" name="Google Shape;1029;p126"/>
          <p:cNvCxnSpPr/>
          <p:nvPr/>
        </p:nvCxnSpPr>
        <p:spPr>
          <a:xfrm rot="10800000">
            <a:off x="3377131" y="2496046"/>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1030" name="Google Shape;1030;p126"/>
          <p:cNvCxnSpPr/>
          <p:nvPr/>
        </p:nvCxnSpPr>
        <p:spPr>
          <a:xfrm rot="10800000">
            <a:off x="3324021" y="2905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1031" name="Google Shape;1031;p126"/>
          <p:cNvCxnSpPr/>
          <p:nvPr/>
        </p:nvCxnSpPr>
        <p:spPr>
          <a:xfrm rot="10800000">
            <a:off x="3324021" y="3286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1032" name="Google Shape;1032;p126"/>
          <p:cNvCxnSpPr/>
          <p:nvPr/>
        </p:nvCxnSpPr>
        <p:spPr>
          <a:xfrm rot="10800000">
            <a:off x="3324021" y="3667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1033" name="Google Shape;1033;p126"/>
          <p:cNvCxnSpPr/>
          <p:nvPr/>
        </p:nvCxnSpPr>
        <p:spPr>
          <a:xfrm rot="10800000">
            <a:off x="3324021" y="4048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1034" name="Google Shape;1034;p126"/>
          <p:cNvCxnSpPr/>
          <p:nvPr/>
        </p:nvCxnSpPr>
        <p:spPr>
          <a:xfrm rot="10800000">
            <a:off x="3324021" y="4429373"/>
            <a:ext cx="1181086" cy="0"/>
          </a:xfrm>
          <a:prstGeom prst="straightConnector1">
            <a:avLst/>
          </a:prstGeom>
          <a:noFill/>
          <a:ln w="12700" cap="flat" cmpd="sng">
            <a:solidFill>
              <a:schemeClr val="dk1"/>
            </a:solidFill>
            <a:prstDash val="solid"/>
            <a:round/>
            <a:headEnd type="none" w="sm" len="sm"/>
            <a:tailEnd type="triangle" w="med" len="med"/>
          </a:ln>
        </p:spPr>
      </p:cxnSp>
      <p:sp>
        <p:nvSpPr>
          <p:cNvPr id="1035" name="Google Shape;1035;p126"/>
          <p:cNvSpPr/>
          <p:nvPr/>
        </p:nvSpPr>
        <p:spPr>
          <a:xfrm>
            <a:off x="2424276" y="1974250"/>
            <a:ext cx="1061400" cy="643800"/>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Abierta</a:t>
            </a:r>
            <a:endParaRPr sz="1400" b="0" i="0" u="none" strike="noStrike" cap="none">
              <a:solidFill>
                <a:srgbClr val="000000"/>
              </a:solidFill>
              <a:latin typeface="Arial"/>
              <a:ea typeface="Arial"/>
              <a:cs typeface="Arial"/>
              <a:sym typeface="Arial"/>
            </a:endParaRPr>
          </a:p>
        </p:txBody>
      </p:sp>
      <p:sp>
        <p:nvSpPr>
          <p:cNvPr id="1036" name="Google Shape;1036;p126"/>
          <p:cNvSpPr/>
          <p:nvPr/>
        </p:nvSpPr>
        <p:spPr>
          <a:xfrm>
            <a:off x="2340829" y="2346401"/>
            <a:ext cx="708169"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Difícil</a:t>
            </a:r>
            <a:endParaRPr sz="1400" b="0" i="0" u="none" strike="noStrike" cap="none">
              <a:solidFill>
                <a:srgbClr val="000000"/>
              </a:solidFill>
              <a:latin typeface="Arial"/>
              <a:ea typeface="Arial"/>
              <a:cs typeface="Arial"/>
              <a:sym typeface="Arial"/>
            </a:endParaRPr>
          </a:p>
        </p:txBody>
      </p:sp>
      <p:sp>
        <p:nvSpPr>
          <p:cNvPr id="1037" name="Google Shape;1037;p126"/>
          <p:cNvSpPr/>
          <p:nvPr/>
        </p:nvSpPr>
        <p:spPr>
          <a:xfrm>
            <a:off x="8486938" y="2040014"/>
            <a:ext cx="933238"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Cerrada</a:t>
            </a:r>
            <a:endParaRPr sz="1400" b="0" i="0" u="none" strike="noStrike" cap="none">
              <a:solidFill>
                <a:srgbClr val="000000"/>
              </a:solidFill>
              <a:latin typeface="Arial"/>
              <a:ea typeface="Arial"/>
              <a:cs typeface="Arial"/>
              <a:sym typeface="Arial"/>
            </a:endParaRPr>
          </a:p>
        </p:txBody>
      </p:sp>
      <p:sp>
        <p:nvSpPr>
          <p:cNvPr id="1038" name="Google Shape;1038;p126"/>
          <p:cNvSpPr/>
          <p:nvPr/>
        </p:nvSpPr>
        <p:spPr>
          <a:xfrm>
            <a:off x="5233338" y="1721525"/>
            <a:ext cx="1990800" cy="6438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Tipos de Entrevistas</a:t>
            </a:r>
            <a:endParaRPr sz="1400" b="0" i="0" u="none" strike="noStrike" cap="none">
              <a:solidFill>
                <a:srgbClr val="000000"/>
              </a:solidFill>
              <a:latin typeface="Arial"/>
              <a:ea typeface="Arial"/>
              <a:cs typeface="Arial"/>
              <a:sym typeface="Arial"/>
            </a:endParaRPr>
          </a:p>
        </p:txBody>
      </p:sp>
      <p:sp>
        <p:nvSpPr>
          <p:cNvPr id="1039" name="Google Shape;1039;p126"/>
          <p:cNvSpPr/>
          <p:nvPr/>
        </p:nvSpPr>
        <p:spPr>
          <a:xfrm>
            <a:off x="4498731" y="3146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40" name="Google Shape;1040;p126"/>
          <p:cNvSpPr/>
          <p:nvPr/>
        </p:nvSpPr>
        <p:spPr>
          <a:xfrm>
            <a:off x="4498731" y="3527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41" name="Google Shape;1041;p126"/>
          <p:cNvSpPr/>
          <p:nvPr/>
        </p:nvSpPr>
        <p:spPr>
          <a:xfrm>
            <a:off x="4498731" y="3908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42" name="Google Shape;1042;p126"/>
          <p:cNvSpPr/>
          <p:nvPr/>
        </p:nvSpPr>
        <p:spPr>
          <a:xfrm>
            <a:off x="4498731" y="4289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4B5064"/>
              </a:solidFill>
              <a:latin typeface="Calibri"/>
              <a:ea typeface="Calibri"/>
              <a:cs typeface="Calibri"/>
              <a:sym typeface="Calibri"/>
            </a:endParaRPr>
          </a:p>
        </p:txBody>
      </p:sp>
      <p:sp>
        <p:nvSpPr>
          <p:cNvPr id="1043" name="Google Shape;1043;p126"/>
          <p:cNvSpPr/>
          <p:nvPr/>
        </p:nvSpPr>
        <p:spPr>
          <a:xfrm>
            <a:off x="4498731" y="4670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44" name="Google Shape;1044;p126"/>
          <p:cNvSpPr/>
          <p:nvPr/>
        </p:nvSpPr>
        <p:spPr>
          <a:xfrm>
            <a:off x="4498731" y="5051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45" name="Google Shape;1045;p126"/>
          <p:cNvSpPr/>
          <p:nvPr/>
        </p:nvSpPr>
        <p:spPr>
          <a:xfrm>
            <a:off x="4498731" y="5432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46" name="Google Shape;1046;p126"/>
          <p:cNvSpPr/>
          <p:nvPr/>
        </p:nvSpPr>
        <p:spPr>
          <a:xfrm>
            <a:off x="4498731" y="5813673"/>
            <a:ext cx="3493800" cy="2793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47" name="Google Shape;1047;p126"/>
          <p:cNvSpPr/>
          <p:nvPr/>
        </p:nvSpPr>
        <p:spPr>
          <a:xfrm>
            <a:off x="4498731" y="2384673"/>
            <a:ext cx="3493846" cy="2794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cxnSp>
        <p:nvCxnSpPr>
          <p:cNvPr id="1048" name="Google Shape;1048;p126"/>
          <p:cNvCxnSpPr/>
          <p:nvPr/>
        </p:nvCxnSpPr>
        <p:spPr>
          <a:xfrm rot="10800000">
            <a:off x="3324021" y="4810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1049" name="Google Shape;1049;p126"/>
          <p:cNvCxnSpPr/>
          <p:nvPr/>
        </p:nvCxnSpPr>
        <p:spPr>
          <a:xfrm rot="10800000">
            <a:off x="3324021" y="5191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1050" name="Google Shape;1050;p126"/>
          <p:cNvCxnSpPr/>
          <p:nvPr/>
        </p:nvCxnSpPr>
        <p:spPr>
          <a:xfrm rot="10800000">
            <a:off x="3324021" y="5572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1051" name="Google Shape;1051;p126"/>
          <p:cNvCxnSpPr/>
          <p:nvPr/>
        </p:nvCxnSpPr>
        <p:spPr>
          <a:xfrm rot="10800000">
            <a:off x="3324021" y="5953373"/>
            <a:ext cx="1181086" cy="0"/>
          </a:xfrm>
          <a:prstGeom prst="straightConnector1">
            <a:avLst/>
          </a:prstGeom>
          <a:noFill/>
          <a:ln w="12700" cap="flat" cmpd="sng">
            <a:solidFill>
              <a:schemeClr val="dk1"/>
            </a:solidFill>
            <a:prstDash val="solid"/>
            <a:round/>
            <a:headEnd type="none" w="sm" len="sm"/>
            <a:tailEnd type="triangle" w="med" len="med"/>
          </a:ln>
        </p:spPr>
      </p:cxnSp>
      <p:cxnSp>
        <p:nvCxnSpPr>
          <p:cNvPr id="1052" name="Google Shape;1052;p126"/>
          <p:cNvCxnSpPr/>
          <p:nvPr/>
        </p:nvCxnSpPr>
        <p:spPr>
          <a:xfrm flipH="1">
            <a:off x="7990984" y="2513261"/>
            <a:ext cx="1061543" cy="11112"/>
          </a:xfrm>
          <a:prstGeom prst="straightConnector1">
            <a:avLst/>
          </a:prstGeom>
          <a:noFill/>
          <a:ln w="12700" cap="flat" cmpd="sng">
            <a:solidFill>
              <a:schemeClr val="dk1"/>
            </a:solidFill>
            <a:prstDash val="solid"/>
            <a:round/>
            <a:headEnd type="triangle" w="med" len="med"/>
            <a:tailEnd type="none" w="sm" len="sm"/>
          </a:ln>
        </p:spPr>
      </p:cxnSp>
      <p:cxnSp>
        <p:nvCxnSpPr>
          <p:cNvPr id="1053" name="Google Shape;1053;p126"/>
          <p:cNvCxnSpPr/>
          <p:nvPr/>
        </p:nvCxnSpPr>
        <p:spPr>
          <a:xfrm rot="10800000">
            <a:off x="7990983" y="3286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54" name="Google Shape;1054;p126"/>
          <p:cNvCxnSpPr/>
          <p:nvPr/>
        </p:nvCxnSpPr>
        <p:spPr>
          <a:xfrm rot="10800000">
            <a:off x="7990983" y="3667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55" name="Google Shape;1055;p126"/>
          <p:cNvCxnSpPr/>
          <p:nvPr/>
        </p:nvCxnSpPr>
        <p:spPr>
          <a:xfrm rot="10800000">
            <a:off x="7990983" y="4048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56" name="Google Shape;1056;p126"/>
          <p:cNvCxnSpPr/>
          <p:nvPr/>
        </p:nvCxnSpPr>
        <p:spPr>
          <a:xfrm rot="10800000">
            <a:off x="7990983" y="4429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57" name="Google Shape;1057;p126"/>
          <p:cNvCxnSpPr/>
          <p:nvPr/>
        </p:nvCxnSpPr>
        <p:spPr>
          <a:xfrm rot="10800000">
            <a:off x="7990983" y="4810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58" name="Google Shape;1058;p126"/>
          <p:cNvCxnSpPr/>
          <p:nvPr/>
        </p:nvCxnSpPr>
        <p:spPr>
          <a:xfrm rot="10800000">
            <a:off x="7990983" y="5191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59" name="Google Shape;1059;p126"/>
          <p:cNvCxnSpPr/>
          <p:nvPr/>
        </p:nvCxnSpPr>
        <p:spPr>
          <a:xfrm rot="10800000">
            <a:off x="7990983" y="5572373"/>
            <a:ext cx="1181086" cy="0"/>
          </a:xfrm>
          <a:prstGeom prst="straightConnector1">
            <a:avLst/>
          </a:prstGeom>
          <a:noFill/>
          <a:ln w="12700" cap="flat" cmpd="sng">
            <a:solidFill>
              <a:schemeClr val="dk1"/>
            </a:solidFill>
            <a:prstDash val="solid"/>
            <a:round/>
            <a:headEnd type="triangle" w="med" len="med"/>
            <a:tailEnd type="none" w="sm" len="sm"/>
          </a:ln>
        </p:spPr>
      </p:cxnSp>
      <p:cxnSp>
        <p:nvCxnSpPr>
          <p:cNvPr id="1060" name="Google Shape;1060;p126"/>
          <p:cNvCxnSpPr/>
          <p:nvPr/>
        </p:nvCxnSpPr>
        <p:spPr>
          <a:xfrm rot="10800000">
            <a:off x="7990983" y="5953373"/>
            <a:ext cx="1181086" cy="0"/>
          </a:xfrm>
          <a:prstGeom prst="straightConnector1">
            <a:avLst/>
          </a:prstGeom>
          <a:noFill/>
          <a:ln w="12700" cap="flat" cmpd="sng">
            <a:solidFill>
              <a:schemeClr val="dk1"/>
            </a:solidFill>
            <a:prstDash val="solid"/>
            <a:round/>
            <a:headEnd type="triangle" w="med" len="med"/>
            <a:tailEnd type="none" w="sm" len="sm"/>
          </a:ln>
        </p:spPr>
      </p:cxnSp>
      <p:sp>
        <p:nvSpPr>
          <p:cNvPr id="1061" name="Google Shape;1061;p126"/>
          <p:cNvSpPr/>
          <p:nvPr/>
        </p:nvSpPr>
        <p:spPr>
          <a:xfrm>
            <a:off x="2327829" y="2695825"/>
            <a:ext cx="841756"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Mucha</a:t>
            </a:r>
            <a:endParaRPr sz="1400" b="0" i="0" u="none" strike="noStrike" cap="none">
              <a:solidFill>
                <a:srgbClr val="000000"/>
              </a:solidFill>
              <a:latin typeface="Arial"/>
              <a:ea typeface="Arial"/>
              <a:cs typeface="Arial"/>
              <a:sym typeface="Arial"/>
            </a:endParaRPr>
          </a:p>
        </p:txBody>
      </p:sp>
      <p:sp>
        <p:nvSpPr>
          <p:cNvPr id="1062" name="Google Shape;1062;p126"/>
          <p:cNvSpPr/>
          <p:nvPr/>
        </p:nvSpPr>
        <p:spPr>
          <a:xfrm>
            <a:off x="2340829" y="2956001"/>
            <a:ext cx="1338883" cy="63817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Muy Necesario</a:t>
            </a:r>
            <a:endParaRPr sz="1400" b="0" i="0" u="none" strike="noStrike" cap="none">
              <a:solidFill>
                <a:srgbClr val="000000"/>
              </a:solidFill>
              <a:latin typeface="Arial"/>
              <a:ea typeface="Arial"/>
              <a:cs typeface="Arial"/>
              <a:sym typeface="Arial"/>
            </a:endParaRPr>
          </a:p>
        </p:txBody>
      </p:sp>
      <p:sp>
        <p:nvSpPr>
          <p:cNvPr id="1063" name="Google Shape;1063;p126"/>
          <p:cNvSpPr/>
          <p:nvPr/>
        </p:nvSpPr>
        <p:spPr>
          <a:xfrm>
            <a:off x="2340829" y="3489401"/>
            <a:ext cx="851413"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Mucho</a:t>
            </a:r>
            <a:endParaRPr sz="1400" b="0" i="0" u="none" strike="noStrike" cap="none">
              <a:solidFill>
                <a:srgbClr val="000000"/>
              </a:solidFill>
              <a:latin typeface="Arial"/>
              <a:ea typeface="Arial"/>
              <a:cs typeface="Arial"/>
              <a:sym typeface="Arial"/>
            </a:endParaRPr>
          </a:p>
        </p:txBody>
      </p:sp>
      <p:sp>
        <p:nvSpPr>
          <p:cNvPr id="1064" name="Google Shape;1064;p126"/>
          <p:cNvSpPr/>
          <p:nvPr/>
        </p:nvSpPr>
        <p:spPr>
          <a:xfrm>
            <a:off x="2340830" y="4251401"/>
            <a:ext cx="659113"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Gran</a:t>
            </a:r>
            <a:endParaRPr sz="1400" b="0" i="0" u="none" strike="noStrike" cap="none">
              <a:solidFill>
                <a:srgbClr val="000000"/>
              </a:solidFill>
              <a:latin typeface="Arial"/>
              <a:ea typeface="Arial"/>
              <a:cs typeface="Arial"/>
              <a:sym typeface="Arial"/>
            </a:endParaRPr>
          </a:p>
        </p:txBody>
      </p:sp>
      <p:sp>
        <p:nvSpPr>
          <p:cNvPr id="1065" name="Google Shape;1065;p126"/>
          <p:cNvSpPr/>
          <p:nvPr/>
        </p:nvSpPr>
        <p:spPr>
          <a:xfrm>
            <a:off x="2340829" y="4632401"/>
            <a:ext cx="597117"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Bajo</a:t>
            </a:r>
            <a:endParaRPr sz="1400" b="0" i="0" u="none" strike="noStrike" cap="none">
              <a:solidFill>
                <a:srgbClr val="000000"/>
              </a:solidFill>
              <a:latin typeface="Arial"/>
              <a:ea typeface="Arial"/>
              <a:cs typeface="Arial"/>
              <a:sym typeface="Arial"/>
            </a:endParaRPr>
          </a:p>
        </p:txBody>
      </p:sp>
      <p:sp>
        <p:nvSpPr>
          <p:cNvPr id="1066" name="Google Shape;1066;p126"/>
          <p:cNvSpPr/>
          <p:nvPr/>
        </p:nvSpPr>
        <p:spPr>
          <a:xfrm>
            <a:off x="2340829" y="5394401"/>
            <a:ext cx="585849"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Baja</a:t>
            </a:r>
            <a:endParaRPr sz="1400" b="0" i="0" u="none" strike="noStrike" cap="none">
              <a:solidFill>
                <a:srgbClr val="000000"/>
              </a:solidFill>
              <a:latin typeface="Arial"/>
              <a:ea typeface="Arial"/>
              <a:cs typeface="Arial"/>
              <a:sym typeface="Arial"/>
            </a:endParaRPr>
          </a:p>
        </p:txBody>
      </p:sp>
      <p:sp>
        <p:nvSpPr>
          <p:cNvPr id="1067" name="Google Shape;1067;p126"/>
          <p:cNvSpPr/>
          <p:nvPr/>
        </p:nvSpPr>
        <p:spPr>
          <a:xfrm>
            <a:off x="2340829" y="5013401"/>
            <a:ext cx="585849"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Baja</a:t>
            </a:r>
            <a:endParaRPr sz="1400" b="0" i="0" u="none" strike="noStrike" cap="none">
              <a:solidFill>
                <a:srgbClr val="000000"/>
              </a:solidFill>
              <a:latin typeface="Arial"/>
              <a:ea typeface="Arial"/>
              <a:cs typeface="Arial"/>
              <a:sym typeface="Arial"/>
            </a:endParaRPr>
          </a:p>
        </p:txBody>
      </p:sp>
      <p:sp>
        <p:nvSpPr>
          <p:cNvPr id="1068" name="Google Shape;1068;p126"/>
          <p:cNvSpPr/>
          <p:nvPr/>
        </p:nvSpPr>
        <p:spPr>
          <a:xfrm>
            <a:off x="2340829" y="5775401"/>
            <a:ext cx="841756"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Mucha</a:t>
            </a:r>
            <a:endParaRPr sz="1400" b="0" i="0" u="none" strike="noStrike" cap="none">
              <a:solidFill>
                <a:srgbClr val="000000"/>
              </a:solidFill>
              <a:latin typeface="Arial"/>
              <a:ea typeface="Arial"/>
              <a:cs typeface="Arial"/>
              <a:sym typeface="Arial"/>
            </a:endParaRPr>
          </a:p>
        </p:txBody>
      </p:sp>
      <p:sp>
        <p:nvSpPr>
          <p:cNvPr id="1069" name="Google Shape;1069;p126"/>
          <p:cNvSpPr/>
          <p:nvPr/>
        </p:nvSpPr>
        <p:spPr>
          <a:xfrm>
            <a:off x="2340829" y="3794201"/>
            <a:ext cx="1797928" cy="63817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Muchas Oportunidades</a:t>
            </a:r>
            <a:endParaRPr sz="1400" b="0" i="0" u="none" strike="noStrike" cap="none">
              <a:solidFill>
                <a:srgbClr val="000000"/>
              </a:solidFill>
              <a:latin typeface="Arial"/>
              <a:ea typeface="Arial"/>
              <a:cs typeface="Arial"/>
              <a:sym typeface="Arial"/>
            </a:endParaRPr>
          </a:p>
        </p:txBody>
      </p:sp>
      <p:sp>
        <p:nvSpPr>
          <p:cNvPr id="1070" name="Google Shape;1070;p126"/>
          <p:cNvSpPr/>
          <p:nvPr/>
        </p:nvSpPr>
        <p:spPr>
          <a:xfrm>
            <a:off x="9062339" y="2368626"/>
            <a:ext cx="598919"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Fácil</a:t>
            </a:r>
            <a:endParaRPr sz="1400" b="0" i="0" u="none" strike="noStrike" cap="none">
              <a:solidFill>
                <a:srgbClr val="000000"/>
              </a:solidFill>
              <a:latin typeface="Arial"/>
              <a:ea typeface="Arial"/>
              <a:cs typeface="Arial"/>
              <a:sym typeface="Arial"/>
            </a:endParaRPr>
          </a:p>
        </p:txBody>
      </p:sp>
      <p:sp>
        <p:nvSpPr>
          <p:cNvPr id="1071" name="Google Shape;1071;p126"/>
          <p:cNvSpPr/>
          <p:nvPr/>
        </p:nvSpPr>
        <p:spPr>
          <a:xfrm>
            <a:off x="9065527" y="2760739"/>
            <a:ext cx="657181"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Poco</a:t>
            </a:r>
            <a:endParaRPr sz="1400" b="0" i="0" u="none" strike="noStrike" cap="none">
              <a:solidFill>
                <a:srgbClr val="000000"/>
              </a:solidFill>
              <a:latin typeface="Arial"/>
              <a:ea typeface="Arial"/>
              <a:cs typeface="Arial"/>
              <a:sym typeface="Arial"/>
            </a:endParaRPr>
          </a:p>
        </p:txBody>
      </p:sp>
      <p:sp>
        <p:nvSpPr>
          <p:cNvPr id="1072" name="Google Shape;1072;p126"/>
          <p:cNvSpPr/>
          <p:nvPr/>
        </p:nvSpPr>
        <p:spPr>
          <a:xfrm>
            <a:off x="9062340" y="3511626"/>
            <a:ext cx="657181"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Poco</a:t>
            </a:r>
            <a:endParaRPr sz="1400" b="0" i="0" u="none" strike="noStrike" cap="none">
              <a:solidFill>
                <a:srgbClr val="000000"/>
              </a:solidFill>
              <a:latin typeface="Arial"/>
              <a:ea typeface="Arial"/>
              <a:cs typeface="Arial"/>
              <a:sym typeface="Arial"/>
            </a:endParaRPr>
          </a:p>
        </p:txBody>
      </p:sp>
      <p:sp>
        <p:nvSpPr>
          <p:cNvPr id="1073" name="Google Shape;1073;p126"/>
          <p:cNvSpPr/>
          <p:nvPr/>
        </p:nvSpPr>
        <p:spPr>
          <a:xfrm>
            <a:off x="9062338" y="4273626"/>
            <a:ext cx="1050150"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Reducida</a:t>
            </a:r>
            <a:endParaRPr sz="1400" b="0" i="0" u="none" strike="noStrike" cap="none">
              <a:solidFill>
                <a:srgbClr val="000000"/>
              </a:solidFill>
              <a:latin typeface="Arial"/>
              <a:ea typeface="Arial"/>
              <a:cs typeface="Arial"/>
              <a:sym typeface="Arial"/>
            </a:endParaRPr>
          </a:p>
        </p:txBody>
      </p:sp>
      <p:sp>
        <p:nvSpPr>
          <p:cNvPr id="1074" name="Google Shape;1074;p126"/>
          <p:cNvSpPr/>
          <p:nvPr/>
        </p:nvSpPr>
        <p:spPr>
          <a:xfrm>
            <a:off x="9062340" y="4654626"/>
            <a:ext cx="559454" cy="643766"/>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Alto</a:t>
            </a:r>
            <a:endParaRPr sz="1400" b="0" i="0" u="none" strike="noStrike" cap="none">
              <a:solidFill>
                <a:srgbClr val="000000"/>
              </a:solidFill>
              <a:latin typeface="Arial"/>
              <a:ea typeface="Arial"/>
              <a:cs typeface="Arial"/>
              <a:sym typeface="Arial"/>
            </a:endParaRPr>
          </a:p>
        </p:txBody>
      </p:sp>
      <p:sp>
        <p:nvSpPr>
          <p:cNvPr id="1075" name="Google Shape;1075;p126"/>
          <p:cNvSpPr/>
          <p:nvPr/>
        </p:nvSpPr>
        <p:spPr>
          <a:xfrm>
            <a:off x="9062338" y="5416626"/>
            <a:ext cx="555656"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Alta</a:t>
            </a:r>
            <a:endParaRPr sz="1400" b="0" i="0" u="none" strike="noStrike" cap="none">
              <a:solidFill>
                <a:srgbClr val="000000"/>
              </a:solidFill>
              <a:latin typeface="Arial"/>
              <a:ea typeface="Arial"/>
              <a:cs typeface="Arial"/>
              <a:sym typeface="Arial"/>
            </a:endParaRPr>
          </a:p>
        </p:txBody>
      </p:sp>
      <p:sp>
        <p:nvSpPr>
          <p:cNvPr id="1076" name="Google Shape;1076;p126"/>
          <p:cNvSpPr/>
          <p:nvPr/>
        </p:nvSpPr>
        <p:spPr>
          <a:xfrm>
            <a:off x="9062338" y="5035626"/>
            <a:ext cx="555656"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Alta</a:t>
            </a:r>
            <a:endParaRPr sz="1400" b="0" i="0" u="none" strike="noStrike" cap="none">
              <a:solidFill>
                <a:srgbClr val="000000"/>
              </a:solidFill>
              <a:latin typeface="Arial"/>
              <a:ea typeface="Arial"/>
              <a:cs typeface="Arial"/>
              <a:sym typeface="Arial"/>
            </a:endParaRPr>
          </a:p>
        </p:txBody>
      </p:sp>
      <p:sp>
        <p:nvSpPr>
          <p:cNvPr id="1077" name="Google Shape;1077;p126"/>
          <p:cNvSpPr/>
          <p:nvPr/>
        </p:nvSpPr>
        <p:spPr>
          <a:xfrm>
            <a:off x="9062338" y="5797626"/>
            <a:ext cx="621966" cy="643766"/>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Poca</a:t>
            </a:r>
            <a:endParaRPr sz="1400" b="0" i="0" u="none" strike="noStrike" cap="none">
              <a:solidFill>
                <a:srgbClr val="000000"/>
              </a:solidFill>
              <a:latin typeface="Arial"/>
              <a:ea typeface="Arial"/>
              <a:cs typeface="Arial"/>
              <a:sym typeface="Arial"/>
            </a:endParaRPr>
          </a:p>
        </p:txBody>
      </p:sp>
      <p:sp>
        <p:nvSpPr>
          <p:cNvPr id="1078" name="Google Shape;1078;p126"/>
          <p:cNvSpPr/>
          <p:nvPr/>
        </p:nvSpPr>
        <p:spPr>
          <a:xfrm>
            <a:off x="9062339" y="3892624"/>
            <a:ext cx="1131675" cy="363538"/>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Muy Poco</a:t>
            </a:r>
            <a:endParaRPr sz="1400" b="0" i="0" u="none" strike="noStrike" cap="none">
              <a:solidFill>
                <a:srgbClr val="000000"/>
              </a:solidFill>
              <a:latin typeface="Arial"/>
              <a:ea typeface="Arial"/>
              <a:cs typeface="Arial"/>
              <a:sym typeface="Arial"/>
            </a:endParaRPr>
          </a:p>
        </p:txBody>
      </p:sp>
      <p:sp>
        <p:nvSpPr>
          <p:cNvPr id="1079" name="Google Shape;1079;p126"/>
          <p:cNvSpPr/>
          <p:nvPr/>
        </p:nvSpPr>
        <p:spPr>
          <a:xfrm>
            <a:off x="9062339" y="3130626"/>
            <a:ext cx="1003090" cy="366767"/>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Limitado</a:t>
            </a:r>
            <a:endParaRPr sz="1400" b="0" i="0" u="none" strike="noStrike" cap="none">
              <a:solidFill>
                <a:srgbClr val="000000"/>
              </a:solidFill>
              <a:latin typeface="Arial"/>
              <a:ea typeface="Arial"/>
              <a:cs typeface="Arial"/>
              <a:sym typeface="Arial"/>
            </a:endParaRPr>
          </a:p>
        </p:txBody>
      </p:sp>
      <p:sp>
        <p:nvSpPr>
          <p:cNvPr id="1080" name="Google Shape;1080;p126"/>
          <p:cNvSpPr/>
          <p:nvPr/>
        </p:nvSpPr>
        <p:spPr>
          <a:xfrm>
            <a:off x="5682666" y="2368625"/>
            <a:ext cx="2037600" cy="6438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Evaluación</a:t>
            </a:r>
            <a:endParaRPr sz="1400" b="0" i="0" u="none" strike="noStrike" cap="none">
              <a:solidFill>
                <a:srgbClr val="000000"/>
              </a:solidFill>
              <a:latin typeface="Arial"/>
              <a:ea typeface="Arial"/>
              <a:cs typeface="Arial"/>
              <a:sym typeface="Arial"/>
            </a:endParaRPr>
          </a:p>
        </p:txBody>
      </p:sp>
      <p:sp>
        <p:nvSpPr>
          <p:cNvPr id="1081" name="Google Shape;1081;p126"/>
          <p:cNvSpPr/>
          <p:nvPr/>
        </p:nvSpPr>
        <p:spPr>
          <a:xfrm>
            <a:off x="4226500" y="2683450"/>
            <a:ext cx="3672600" cy="6438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Cantidad requerida de tiempo</a:t>
            </a:r>
            <a:endParaRPr sz="1400" b="0" i="0" u="none" strike="noStrike" cap="none">
              <a:solidFill>
                <a:srgbClr val="000000"/>
              </a:solidFill>
              <a:latin typeface="Arial"/>
              <a:ea typeface="Arial"/>
              <a:cs typeface="Arial"/>
              <a:sym typeface="Arial"/>
            </a:endParaRPr>
          </a:p>
        </p:txBody>
      </p:sp>
      <p:sp>
        <p:nvSpPr>
          <p:cNvPr id="1082" name="Google Shape;1082;p126"/>
          <p:cNvSpPr/>
          <p:nvPr/>
        </p:nvSpPr>
        <p:spPr>
          <a:xfrm>
            <a:off x="3485825" y="3130625"/>
            <a:ext cx="5157300" cy="6438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 Entrenamiento requerido</a:t>
            </a:r>
            <a:endParaRPr sz="1400" b="0" i="0" u="none" strike="noStrike" cap="none">
              <a:solidFill>
                <a:srgbClr val="000000"/>
              </a:solidFill>
              <a:latin typeface="Arial"/>
              <a:ea typeface="Arial"/>
              <a:cs typeface="Arial"/>
              <a:sym typeface="Arial"/>
            </a:endParaRPr>
          </a:p>
        </p:txBody>
      </p:sp>
      <p:sp>
        <p:nvSpPr>
          <p:cNvPr id="1083" name="Google Shape;1083;p126"/>
          <p:cNvSpPr/>
          <p:nvPr/>
        </p:nvSpPr>
        <p:spPr>
          <a:xfrm>
            <a:off x="5000927" y="3511625"/>
            <a:ext cx="3004800" cy="6438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Permite la espontaneidad</a:t>
            </a:r>
            <a:endParaRPr sz="1400" b="0" i="0" u="none" strike="noStrike" cap="none">
              <a:solidFill>
                <a:srgbClr val="000000"/>
              </a:solidFill>
              <a:latin typeface="Arial"/>
              <a:ea typeface="Arial"/>
              <a:cs typeface="Arial"/>
              <a:sym typeface="Arial"/>
            </a:endParaRPr>
          </a:p>
        </p:txBody>
      </p:sp>
      <p:sp>
        <p:nvSpPr>
          <p:cNvPr id="1084" name="Google Shape;1084;p126"/>
          <p:cNvSpPr/>
          <p:nvPr/>
        </p:nvSpPr>
        <p:spPr>
          <a:xfrm>
            <a:off x="4700625" y="3861050"/>
            <a:ext cx="3305100" cy="6438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Permite conocer al entrevistado</a:t>
            </a:r>
            <a:endParaRPr sz="1400" b="0" i="0" u="none" strike="noStrike" cap="none">
              <a:solidFill>
                <a:srgbClr val="000000"/>
              </a:solidFill>
              <a:latin typeface="Arial"/>
              <a:ea typeface="Arial"/>
              <a:cs typeface="Arial"/>
              <a:sym typeface="Arial"/>
            </a:endParaRPr>
          </a:p>
        </p:txBody>
      </p:sp>
      <p:sp>
        <p:nvSpPr>
          <p:cNvPr id="1085" name="Google Shape;1085;p126"/>
          <p:cNvSpPr/>
          <p:nvPr/>
        </p:nvSpPr>
        <p:spPr>
          <a:xfrm>
            <a:off x="4731154" y="4207450"/>
            <a:ext cx="3090000" cy="6438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Flexibilidad</a:t>
            </a:r>
            <a:endParaRPr sz="1400" b="0" i="0" u="none" strike="noStrike" cap="none">
              <a:solidFill>
                <a:srgbClr val="000000"/>
              </a:solidFill>
              <a:latin typeface="Arial"/>
              <a:ea typeface="Arial"/>
              <a:cs typeface="Arial"/>
              <a:sym typeface="Arial"/>
            </a:endParaRPr>
          </a:p>
        </p:txBody>
      </p:sp>
      <p:sp>
        <p:nvSpPr>
          <p:cNvPr id="1086" name="Google Shape;1086;p126"/>
          <p:cNvSpPr/>
          <p:nvPr/>
        </p:nvSpPr>
        <p:spPr>
          <a:xfrm>
            <a:off x="4558226" y="4588450"/>
            <a:ext cx="2850900" cy="6438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Control de la Entrevista</a:t>
            </a:r>
            <a:endParaRPr sz="1400" b="0" i="0" u="none" strike="noStrike" cap="none">
              <a:solidFill>
                <a:srgbClr val="000000"/>
              </a:solidFill>
              <a:latin typeface="Arial"/>
              <a:ea typeface="Arial"/>
              <a:cs typeface="Arial"/>
              <a:sym typeface="Arial"/>
            </a:endParaRPr>
          </a:p>
        </p:txBody>
      </p:sp>
      <p:sp>
        <p:nvSpPr>
          <p:cNvPr id="1087" name="Google Shape;1087;p126"/>
          <p:cNvSpPr/>
          <p:nvPr/>
        </p:nvSpPr>
        <p:spPr>
          <a:xfrm>
            <a:off x="5742293" y="4935800"/>
            <a:ext cx="2037600" cy="6438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Precisión</a:t>
            </a:r>
            <a:endParaRPr sz="1400" b="0" i="0" u="none" strike="noStrike" cap="none">
              <a:solidFill>
                <a:srgbClr val="000000"/>
              </a:solidFill>
              <a:latin typeface="Arial"/>
              <a:ea typeface="Arial"/>
              <a:cs typeface="Arial"/>
              <a:sym typeface="Arial"/>
            </a:endParaRPr>
          </a:p>
        </p:txBody>
      </p:sp>
      <p:sp>
        <p:nvSpPr>
          <p:cNvPr id="1088" name="Google Shape;1088;p126"/>
          <p:cNvSpPr/>
          <p:nvPr/>
        </p:nvSpPr>
        <p:spPr>
          <a:xfrm>
            <a:off x="5570373" y="5302500"/>
            <a:ext cx="2163600" cy="6438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Confiabilidad</a:t>
            </a:r>
            <a:endParaRPr sz="1400" b="0" i="0" u="none" strike="noStrike" cap="none">
              <a:solidFill>
                <a:srgbClr val="000000"/>
              </a:solidFill>
              <a:latin typeface="Arial"/>
              <a:ea typeface="Arial"/>
              <a:cs typeface="Arial"/>
              <a:sym typeface="Arial"/>
            </a:endParaRPr>
          </a:p>
        </p:txBody>
      </p:sp>
      <p:sp>
        <p:nvSpPr>
          <p:cNvPr id="1089" name="Google Shape;1089;p126"/>
          <p:cNvSpPr/>
          <p:nvPr/>
        </p:nvSpPr>
        <p:spPr>
          <a:xfrm>
            <a:off x="5057972" y="5697800"/>
            <a:ext cx="2937900" cy="6438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1" i="0" u="none" strike="noStrike" cap="none">
                <a:solidFill>
                  <a:schemeClr val="dk1"/>
                </a:solidFill>
                <a:latin typeface="Calibri"/>
                <a:ea typeface="Calibri"/>
                <a:cs typeface="Calibri"/>
                <a:sym typeface="Calibri"/>
              </a:rPr>
              <a:t>Amplitud y Profundidad</a:t>
            </a:r>
            <a:endParaRPr sz="1400" b="0" i="0" u="none" strike="noStrike" cap="none">
              <a:solidFill>
                <a:srgbClr val="000000"/>
              </a:solidFill>
              <a:latin typeface="Arial"/>
              <a:ea typeface="Arial"/>
              <a:cs typeface="Arial"/>
              <a:sym typeface="Arial"/>
            </a:endParaRPr>
          </a:p>
        </p:txBody>
      </p:sp>
      <p:cxnSp>
        <p:nvCxnSpPr>
          <p:cNvPr id="1090" name="Google Shape;1090;p126"/>
          <p:cNvCxnSpPr/>
          <p:nvPr/>
        </p:nvCxnSpPr>
        <p:spPr>
          <a:xfrm flipH="1">
            <a:off x="7967076" y="2872036"/>
            <a:ext cx="1061543" cy="11112"/>
          </a:xfrm>
          <a:prstGeom prst="straightConnector1">
            <a:avLst/>
          </a:prstGeom>
          <a:noFill/>
          <a:ln w="12700" cap="flat" cmpd="sng">
            <a:solidFill>
              <a:schemeClr val="dk1"/>
            </a:solidFill>
            <a:prstDash val="solid"/>
            <a:round/>
            <a:headEnd type="triangle" w="med" len="med"/>
            <a:tailEnd type="none" w="sm" len="sm"/>
          </a:ln>
        </p:spPr>
      </p:cxnSp>
      <p:sp>
        <p:nvSpPr>
          <p:cNvPr id="1091" name="Google Shape;1091;p126"/>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127"/>
          <p:cNvSpPr txBox="1">
            <a:spLocks noGrp="1"/>
          </p:cNvSpPr>
          <p:nvPr>
            <p:ph type="title"/>
          </p:nvPr>
        </p:nvSpPr>
        <p:spPr>
          <a:xfrm>
            <a:off x="625908" y="620688"/>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a:t>
            </a:r>
            <a:endParaRPr sz="4000" b="1"/>
          </a:p>
        </p:txBody>
      </p:sp>
      <p:sp>
        <p:nvSpPr>
          <p:cNvPr id="1097" name="Google Shape;1097;p12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75</a:t>
            </a:fld>
            <a:endParaRPr/>
          </a:p>
        </p:txBody>
      </p:sp>
      <p:sp>
        <p:nvSpPr>
          <p:cNvPr id="1098" name="Google Shape;1098;p127"/>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Clr>
                <a:srgbClr val="C00000"/>
              </a:buClr>
              <a:buSzPts val="2800"/>
              <a:buFont typeface="Arial"/>
              <a:buChar char="»"/>
            </a:pPr>
            <a:r>
              <a:rPr lang="es-ES" sz="2800"/>
              <a:t>Tipos de Preguntas</a:t>
            </a:r>
            <a:endParaRPr/>
          </a:p>
          <a:p>
            <a:pPr marL="260604" lvl="1" indent="-257175" algn="l" rtl="0">
              <a:lnSpc>
                <a:spcPct val="85000"/>
              </a:lnSpc>
              <a:spcBef>
                <a:spcPts val="450"/>
              </a:spcBef>
              <a:spcAft>
                <a:spcPts val="0"/>
              </a:spcAft>
              <a:buClr>
                <a:srgbClr val="262626"/>
              </a:buClr>
              <a:buSzPts val="2400"/>
              <a:buChar char=" "/>
            </a:pPr>
            <a:r>
              <a:rPr lang="es-ES" sz="2400"/>
              <a:t>Abiertas</a:t>
            </a:r>
            <a:endParaRPr/>
          </a:p>
          <a:p>
            <a:pPr marL="411480" lvl="2" indent="-411480" algn="l" rtl="0">
              <a:lnSpc>
                <a:spcPct val="85000"/>
              </a:lnSpc>
              <a:spcBef>
                <a:spcPts val="450"/>
              </a:spcBef>
              <a:spcAft>
                <a:spcPts val="0"/>
              </a:spcAft>
              <a:buClr>
                <a:srgbClr val="262626"/>
              </a:buClr>
              <a:buSzPts val="2000"/>
              <a:buChar char=" "/>
            </a:pPr>
            <a:r>
              <a:rPr lang="es-ES" sz="2000"/>
              <a:t>Permite al encuestado responder de cualquier manera</a:t>
            </a:r>
            <a:endParaRPr/>
          </a:p>
          <a:p>
            <a:pPr marL="617220" lvl="3" indent="-617220" algn="l" rtl="0">
              <a:lnSpc>
                <a:spcPct val="85000"/>
              </a:lnSpc>
              <a:spcBef>
                <a:spcPts val="450"/>
              </a:spcBef>
              <a:spcAft>
                <a:spcPts val="0"/>
              </a:spcAft>
              <a:buClr>
                <a:srgbClr val="262626"/>
              </a:buClr>
              <a:buSzPts val="1800"/>
              <a:buChar char=" "/>
            </a:pPr>
            <a:r>
              <a:rPr lang="es-ES" sz="1800"/>
              <a:t>¿Qué opinión tiene del sistema actual?</a:t>
            </a:r>
            <a:endParaRPr/>
          </a:p>
          <a:p>
            <a:pPr marL="617220" lvl="3" indent="-617220" algn="l" rtl="0">
              <a:lnSpc>
                <a:spcPct val="85000"/>
              </a:lnSpc>
              <a:spcBef>
                <a:spcPts val="450"/>
              </a:spcBef>
              <a:spcAft>
                <a:spcPts val="0"/>
              </a:spcAft>
              <a:buClr>
                <a:srgbClr val="262626"/>
              </a:buClr>
              <a:buSzPts val="1800"/>
              <a:buChar char=" "/>
            </a:pPr>
            <a:r>
              <a:rPr lang="es-ES" sz="1800"/>
              <a:t>¿Cómo describe su trabajo?</a:t>
            </a:r>
            <a:endParaRPr/>
          </a:p>
          <a:p>
            <a:pPr marL="260604" lvl="1" indent="-257175" algn="l" rtl="0">
              <a:lnSpc>
                <a:spcPct val="85000"/>
              </a:lnSpc>
              <a:spcBef>
                <a:spcPts val="450"/>
              </a:spcBef>
              <a:spcAft>
                <a:spcPts val="0"/>
              </a:spcAft>
              <a:buClr>
                <a:srgbClr val="262626"/>
              </a:buClr>
              <a:buSzPts val="2400"/>
              <a:buChar char=" "/>
            </a:pPr>
            <a:r>
              <a:rPr lang="es-ES" sz="2400"/>
              <a:t>Cerradas</a:t>
            </a:r>
            <a:endParaRPr/>
          </a:p>
          <a:p>
            <a:pPr marL="411480" lvl="2" indent="-411480" algn="l" rtl="0">
              <a:lnSpc>
                <a:spcPct val="85000"/>
              </a:lnSpc>
              <a:spcBef>
                <a:spcPts val="450"/>
              </a:spcBef>
              <a:spcAft>
                <a:spcPts val="0"/>
              </a:spcAft>
              <a:buClr>
                <a:srgbClr val="262626"/>
              </a:buClr>
              <a:buSzPts val="2000"/>
              <a:buChar char=" "/>
            </a:pPr>
            <a:r>
              <a:rPr lang="es-ES" sz="2000"/>
              <a:t>Las respuestas son directas, cortas o de selección específica</a:t>
            </a:r>
            <a:endParaRPr/>
          </a:p>
          <a:p>
            <a:pPr marL="617220" lvl="3" indent="-617220" algn="l" rtl="0">
              <a:lnSpc>
                <a:spcPct val="85000"/>
              </a:lnSpc>
              <a:spcBef>
                <a:spcPts val="450"/>
              </a:spcBef>
              <a:spcAft>
                <a:spcPts val="0"/>
              </a:spcAft>
              <a:buClr>
                <a:srgbClr val="262626"/>
              </a:buClr>
              <a:buSzPts val="1800"/>
              <a:buChar char=" "/>
            </a:pPr>
            <a:r>
              <a:rPr lang="es-ES" sz="1800"/>
              <a:t>¿Quién recibe este informe?</a:t>
            </a:r>
            <a:endParaRPr/>
          </a:p>
          <a:p>
            <a:pPr marL="617220" lvl="3" indent="-617220" algn="l" rtl="0">
              <a:lnSpc>
                <a:spcPct val="85000"/>
              </a:lnSpc>
              <a:spcBef>
                <a:spcPts val="450"/>
              </a:spcBef>
              <a:spcAft>
                <a:spcPts val="0"/>
              </a:spcAft>
              <a:buClr>
                <a:srgbClr val="262626"/>
              </a:buClr>
              <a:buSzPts val="1800"/>
              <a:buChar char=" "/>
            </a:pPr>
            <a:r>
              <a:rPr lang="es-ES" sz="1800"/>
              <a:t>¿Cuántas personas utilizan el sistema?</a:t>
            </a:r>
            <a:endParaRPr/>
          </a:p>
          <a:p>
            <a:pPr marL="260604" lvl="1" indent="-257175" algn="l" rtl="0">
              <a:lnSpc>
                <a:spcPct val="85000"/>
              </a:lnSpc>
              <a:spcBef>
                <a:spcPts val="450"/>
              </a:spcBef>
              <a:spcAft>
                <a:spcPts val="0"/>
              </a:spcAft>
              <a:buClr>
                <a:srgbClr val="262626"/>
              </a:buClr>
              <a:buSzPts val="2400"/>
              <a:buChar char=" "/>
            </a:pPr>
            <a:r>
              <a:rPr lang="es-ES" sz="2400"/>
              <a:t>Sondeo</a:t>
            </a:r>
            <a:endParaRPr/>
          </a:p>
          <a:p>
            <a:pPr marL="411480" lvl="2" indent="-411480" algn="l" rtl="0">
              <a:lnSpc>
                <a:spcPct val="85000"/>
              </a:lnSpc>
              <a:spcBef>
                <a:spcPts val="450"/>
              </a:spcBef>
              <a:spcAft>
                <a:spcPts val="0"/>
              </a:spcAft>
              <a:buClr>
                <a:srgbClr val="262626"/>
              </a:buClr>
              <a:buSzPts val="2000"/>
              <a:buChar char=" "/>
            </a:pPr>
            <a:r>
              <a:rPr lang="es-ES" sz="2000"/>
              <a:t>Permite obtener más detalle sobre un tema puntual</a:t>
            </a:r>
            <a:endParaRPr/>
          </a:p>
          <a:p>
            <a:pPr marL="617220" lvl="3" indent="-617220" algn="l" rtl="0">
              <a:lnSpc>
                <a:spcPct val="85000"/>
              </a:lnSpc>
              <a:spcBef>
                <a:spcPts val="450"/>
              </a:spcBef>
              <a:spcAft>
                <a:spcPts val="0"/>
              </a:spcAft>
              <a:buClr>
                <a:srgbClr val="262626"/>
              </a:buClr>
              <a:buSzPts val="1800"/>
              <a:buChar char=" "/>
            </a:pPr>
            <a:r>
              <a:rPr lang="es-ES" sz="1800"/>
              <a:t>¿Podría dar detalles sobre…?</a:t>
            </a:r>
            <a:endParaRPr/>
          </a:p>
          <a:p>
            <a:pPr marL="617220" lvl="3" indent="-617220" algn="l" rtl="0">
              <a:lnSpc>
                <a:spcPct val="85000"/>
              </a:lnSpc>
              <a:spcBef>
                <a:spcPts val="450"/>
              </a:spcBef>
              <a:spcAft>
                <a:spcPts val="0"/>
              </a:spcAft>
              <a:buClr>
                <a:srgbClr val="262626"/>
              </a:buClr>
              <a:buSzPts val="1800"/>
              <a:buChar char=" "/>
            </a:pPr>
            <a:r>
              <a:rPr lang="es-ES" sz="1800"/>
              <a:t>¿Podría dar un ejemplo de…?</a:t>
            </a:r>
            <a:endParaRPr sz="1200"/>
          </a:p>
        </p:txBody>
      </p:sp>
      <p:sp>
        <p:nvSpPr>
          <p:cNvPr id="1099" name="Google Shape;1099;p127"/>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100" name="Google Shape;1100;p127" descr="http://www.entrevistadetrabajo.org/wp-content/uploads/2011/09/Las-preguntas-abiertas-en-la-entrevista.jpg"/>
          <p:cNvPicPr preferRelativeResize="0"/>
          <p:nvPr/>
        </p:nvPicPr>
        <p:blipFill rotWithShape="1">
          <a:blip r:embed="rId3">
            <a:alphaModFix/>
          </a:blip>
          <a:srcRect/>
          <a:stretch/>
        </p:blipFill>
        <p:spPr>
          <a:xfrm>
            <a:off x="7544045" y="3933056"/>
            <a:ext cx="3084743" cy="2304256"/>
          </a:xfrm>
          <a:prstGeom prst="rect">
            <a:avLst/>
          </a:prstGeom>
          <a:noFill/>
          <a:ln>
            <a:noFill/>
          </a:ln>
        </p:spPr>
      </p:pic>
    </p:spTree>
  </p:cSld>
  <p:clrMapOvr>
    <a:masterClrMapping/>
  </p:clrMapOvr>
  <p:transition spd="med">
    <p:fad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104"/>
        <p:cNvGrpSpPr/>
        <p:nvPr/>
      </p:nvGrpSpPr>
      <p:grpSpPr>
        <a:xfrm>
          <a:off x="0" y="0"/>
          <a:ext cx="0" cy="0"/>
          <a:chOff x="0" y="0"/>
          <a:chExt cx="0" cy="0"/>
        </a:xfrm>
      </p:grpSpPr>
      <p:sp>
        <p:nvSpPr>
          <p:cNvPr id="1105" name="Google Shape;1105;p128"/>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a:t>
            </a:r>
            <a:endParaRPr sz="4000" b="1"/>
          </a:p>
        </p:txBody>
      </p:sp>
      <p:sp>
        <p:nvSpPr>
          <p:cNvPr id="1106" name="Google Shape;1106;p12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76</a:t>
            </a:fld>
            <a:endParaRPr/>
          </a:p>
        </p:txBody>
      </p:sp>
      <p:sp>
        <p:nvSpPr>
          <p:cNvPr id="1107" name="Google Shape;1107;p128"/>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Clr>
                <a:srgbClr val="C00000"/>
              </a:buClr>
              <a:buSzPts val="3200"/>
              <a:buFont typeface="Arial"/>
              <a:buChar char="»"/>
            </a:pPr>
            <a:r>
              <a:rPr lang="es-ES" sz="3200"/>
              <a:t>Preguntas Abiertas</a:t>
            </a:r>
            <a:endParaRPr/>
          </a:p>
          <a:p>
            <a:pPr marL="260604" lvl="1" indent="-257175" algn="l" rtl="0">
              <a:lnSpc>
                <a:spcPct val="85000"/>
              </a:lnSpc>
              <a:spcBef>
                <a:spcPts val="450"/>
              </a:spcBef>
              <a:spcAft>
                <a:spcPts val="0"/>
              </a:spcAft>
              <a:buClr>
                <a:srgbClr val="262626"/>
              </a:buClr>
              <a:buSzPts val="2800"/>
              <a:buChar char=" "/>
            </a:pPr>
            <a:r>
              <a:rPr lang="es-ES" sz="2800"/>
              <a:t>Ventajas</a:t>
            </a:r>
            <a:endParaRPr/>
          </a:p>
          <a:p>
            <a:pPr marL="411480" lvl="2" indent="-411480" algn="l" rtl="0">
              <a:lnSpc>
                <a:spcPct val="85000"/>
              </a:lnSpc>
              <a:spcBef>
                <a:spcPts val="450"/>
              </a:spcBef>
              <a:spcAft>
                <a:spcPts val="0"/>
              </a:spcAft>
              <a:buClr>
                <a:srgbClr val="262626"/>
              </a:buClr>
              <a:buSzPts val="2400"/>
              <a:buChar char=" "/>
            </a:pPr>
            <a:r>
              <a:rPr lang="es-ES" sz="2400"/>
              <a:t>Revelan nueva línea de preguntas </a:t>
            </a:r>
            <a:endParaRPr/>
          </a:p>
          <a:p>
            <a:pPr marL="411480" lvl="2" indent="-411480" algn="l" rtl="0">
              <a:lnSpc>
                <a:spcPct val="85000"/>
              </a:lnSpc>
              <a:spcBef>
                <a:spcPts val="450"/>
              </a:spcBef>
              <a:spcAft>
                <a:spcPts val="0"/>
              </a:spcAft>
              <a:buClr>
                <a:srgbClr val="262626"/>
              </a:buClr>
              <a:buSzPts val="2400"/>
              <a:buChar char=" "/>
            </a:pPr>
            <a:r>
              <a:rPr lang="es-ES" sz="2400"/>
              <a:t>Hacen más interesante la entrevista</a:t>
            </a:r>
            <a:endParaRPr/>
          </a:p>
          <a:p>
            <a:pPr marL="411480" lvl="2" indent="-411480" algn="l" rtl="0">
              <a:lnSpc>
                <a:spcPct val="85000"/>
              </a:lnSpc>
              <a:spcBef>
                <a:spcPts val="450"/>
              </a:spcBef>
              <a:spcAft>
                <a:spcPts val="0"/>
              </a:spcAft>
              <a:buClr>
                <a:srgbClr val="262626"/>
              </a:buClr>
              <a:buSzPts val="2400"/>
              <a:buChar char=" "/>
            </a:pPr>
            <a:r>
              <a:rPr lang="es-ES" sz="2400"/>
              <a:t>Permiten espontaneidad</a:t>
            </a:r>
            <a:endParaRPr/>
          </a:p>
          <a:p>
            <a:pPr marL="260604" lvl="1" indent="-257175" algn="l" rtl="0">
              <a:lnSpc>
                <a:spcPct val="85000"/>
              </a:lnSpc>
              <a:spcBef>
                <a:spcPts val="450"/>
              </a:spcBef>
              <a:spcAft>
                <a:spcPts val="0"/>
              </a:spcAft>
              <a:buClr>
                <a:srgbClr val="262626"/>
              </a:buClr>
              <a:buSzPts val="2800"/>
              <a:buChar char=" "/>
            </a:pPr>
            <a:r>
              <a:rPr lang="es-ES" sz="2800"/>
              <a:t>Desventajas</a:t>
            </a:r>
            <a:endParaRPr/>
          </a:p>
          <a:p>
            <a:pPr marL="411480" lvl="2" indent="-411480" algn="l" rtl="0">
              <a:lnSpc>
                <a:spcPct val="85000"/>
              </a:lnSpc>
              <a:spcBef>
                <a:spcPts val="450"/>
              </a:spcBef>
              <a:spcAft>
                <a:spcPts val="0"/>
              </a:spcAft>
              <a:buClr>
                <a:srgbClr val="262626"/>
              </a:buClr>
              <a:buSzPts val="2400"/>
              <a:buChar char=" "/>
            </a:pPr>
            <a:r>
              <a:rPr lang="es-ES" sz="2400"/>
              <a:t>Pueden dar muchos detalles irrelevantes</a:t>
            </a:r>
            <a:endParaRPr/>
          </a:p>
          <a:p>
            <a:pPr marL="411480" lvl="2" indent="-411480" algn="l" rtl="0">
              <a:lnSpc>
                <a:spcPct val="85000"/>
              </a:lnSpc>
              <a:spcBef>
                <a:spcPts val="450"/>
              </a:spcBef>
              <a:spcAft>
                <a:spcPts val="0"/>
              </a:spcAft>
              <a:buClr>
                <a:srgbClr val="262626"/>
              </a:buClr>
              <a:buSzPts val="2400"/>
              <a:buChar char=" "/>
            </a:pPr>
            <a:r>
              <a:rPr lang="es-ES" sz="2400"/>
              <a:t>Se puede perder el control de la entrevista</a:t>
            </a:r>
            <a:endParaRPr/>
          </a:p>
          <a:p>
            <a:pPr marL="411480" lvl="2" indent="-411480" algn="l" rtl="0">
              <a:lnSpc>
                <a:spcPct val="85000"/>
              </a:lnSpc>
              <a:spcBef>
                <a:spcPts val="450"/>
              </a:spcBef>
              <a:spcAft>
                <a:spcPts val="0"/>
              </a:spcAft>
              <a:buClr>
                <a:srgbClr val="262626"/>
              </a:buClr>
              <a:buSzPts val="2400"/>
              <a:buChar char=" "/>
            </a:pPr>
            <a:r>
              <a:rPr lang="es-ES" sz="2400"/>
              <a:t>Parece que el entrevistador no tiene los objetivos claros</a:t>
            </a:r>
            <a:endParaRPr/>
          </a:p>
        </p:txBody>
      </p:sp>
      <p:sp>
        <p:nvSpPr>
          <p:cNvPr id="1108" name="Google Shape;1108;p128"/>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109" name="Google Shape;1109;p128" descr="https://encrypted-tbn1.gstatic.com/images?q=tbn:ANd9GcQoCW5ox51-A-XiBwJL-A-_bpO_4RM_MPAETYsBasNQ59ID_bIBKA"/>
          <p:cNvPicPr preferRelativeResize="0"/>
          <p:nvPr/>
        </p:nvPicPr>
        <p:blipFill rotWithShape="1">
          <a:blip r:embed="rId3">
            <a:alphaModFix/>
          </a:blip>
          <a:srcRect/>
          <a:stretch/>
        </p:blipFill>
        <p:spPr>
          <a:xfrm>
            <a:off x="8867955" y="4005064"/>
            <a:ext cx="1683167" cy="1676400"/>
          </a:xfrm>
          <a:prstGeom prst="rect">
            <a:avLst/>
          </a:prstGeom>
          <a:noFill/>
          <a:ln>
            <a:noFill/>
          </a:ln>
        </p:spPr>
      </p:pic>
    </p:spTree>
  </p:cSld>
  <p:clrMapOvr>
    <a:masterClrMapping/>
  </p:clrMapOvr>
  <p:transition spd="med">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113"/>
        <p:cNvGrpSpPr/>
        <p:nvPr/>
      </p:nvGrpSpPr>
      <p:grpSpPr>
        <a:xfrm>
          <a:off x="0" y="0"/>
          <a:ext cx="0" cy="0"/>
          <a:chOff x="0" y="0"/>
          <a:chExt cx="0" cy="0"/>
        </a:xfrm>
      </p:grpSpPr>
      <p:sp>
        <p:nvSpPr>
          <p:cNvPr id="1114" name="Google Shape;1114;p129"/>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a:t>
            </a:r>
            <a:endParaRPr sz="4000" b="1"/>
          </a:p>
        </p:txBody>
      </p:sp>
      <p:sp>
        <p:nvSpPr>
          <p:cNvPr id="1115" name="Google Shape;1115;p129"/>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77</a:t>
            </a:fld>
            <a:endParaRPr/>
          </a:p>
        </p:txBody>
      </p:sp>
      <p:sp>
        <p:nvSpPr>
          <p:cNvPr id="1116" name="Google Shape;1116;p129"/>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3200"/>
              <a:buFont typeface="Arial"/>
              <a:buChar char="»"/>
            </a:pPr>
            <a:r>
              <a:rPr lang="es-ES" sz="3200"/>
              <a:t>Preguntas cerradas</a:t>
            </a:r>
            <a:endParaRPr/>
          </a:p>
          <a:p>
            <a:pPr marL="260604" lvl="1" indent="-257175" algn="l" rtl="0">
              <a:lnSpc>
                <a:spcPct val="85000"/>
              </a:lnSpc>
              <a:spcBef>
                <a:spcPts val="450"/>
              </a:spcBef>
              <a:spcAft>
                <a:spcPts val="0"/>
              </a:spcAft>
              <a:buClr>
                <a:srgbClr val="262626"/>
              </a:buClr>
              <a:buSzPts val="2800"/>
              <a:buChar char=" "/>
            </a:pPr>
            <a:r>
              <a:rPr lang="es-ES" sz="2800"/>
              <a:t>Ventajas </a:t>
            </a:r>
            <a:endParaRPr/>
          </a:p>
          <a:p>
            <a:pPr marL="411480" lvl="2" indent="-411480" algn="l" rtl="0">
              <a:lnSpc>
                <a:spcPct val="85000"/>
              </a:lnSpc>
              <a:spcBef>
                <a:spcPts val="450"/>
              </a:spcBef>
              <a:spcAft>
                <a:spcPts val="0"/>
              </a:spcAft>
              <a:buClr>
                <a:srgbClr val="262626"/>
              </a:buClr>
              <a:buSzPts val="2400"/>
              <a:buChar char=" "/>
            </a:pPr>
            <a:r>
              <a:rPr lang="es-ES" sz="2400"/>
              <a:t>Ahorran tiempo</a:t>
            </a:r>
            <a:endParaRPr/>
          </a:p>
          <a:p>
            <a:pPr marL="411480" lvl="2" indent="-411480" algn="l" rtl="0">
              <a:lnSpc>
                <a:spcPct val="85000"/>
              </a:lnSpc>
              <a:spcBef>
                <a:spcPts val="450"/>
              </a:spcBef>
              <a:spcAft>
                <a:spcPts val="0"/>
              </a:spcAft>
              <a:buClr>
                <a:srgbClr val="262626"/>
              </a:buClr>
              <a:buSzPts val="2400"/>
              <a:buChar char=" "/>
            </a:pPr>
            <a:r>
              <a:rPr lang="es-ES" sz="2400"/>
              <a:t>Se mantiene más fácil el control de la entrevista</a:t>
            </a:r>
            <a:endParaRPr/>
          </a:p>
          <a:p>
            <a:pPr marL="411480" lvl="2" indent="-411480" algn="l" rtl="0">
              <a:lnSpc>
                <a:spcPct val="85000"/>
              </a:lnSpc>
              <a:spcBef>
                <a:spcPts val="450"/>
              </a:spcBef>
              <a:spcAft>
                <a:spcPts val="0"/>
              </a:spcAft>
              <a:buClr>
                <a:srgbClr val="262626"/>
              </a:buClr>
              <a:buSzPts val="2400"/>
              <a:buChar char=" "/>
            </a:pPr>
            <a:r>
              <a:rPr lang="es-ES" sz="2400"/>
              <a:t>Se consiguen datos relevantes</a:t>
            </a:r>
            <a:endParaRPr/>
          </a:p>
          <a:p>
            <a:pPr marL="260604" lvl="1" indent="-257175" algn="l" rtl="0">
              <a:lnSpc>
                <a:spcPct val="85000"/>
              </a:lnSpc>
              <a:spcBef>
                <a:spcPts val="450"/>
              </a:spcBef>
              <a:spcAft>
                <a:spcPts val="0"/>
              </a:spcAft>
              <a:buClr>
                <a:srgbClr val="262626"/>
              </a:buClr>
              <a:buSzPts val="2800"/>
              <a:buChar char=" "/>
            </a:pPr>
            <a:r>
              <a:rPr lang="es-ES" sz="2800"/>
              <a:t>Desventajas</a:t>
            </a:r>
            <a:endParaRPr/>
          </a:p>
          <a:p>
            <a:pPr marL="411480" lvl="2" indent="-411480" algn="l" rtl="0">
              <a:lnSpc>
                <a:spcPct val="85000"/>
              </a:lnSpc>
              <a:spcBef>
                <a:spcPts val="450"/>
              </a:spcBef>
              <a:spcAft>
                <a:spcPts val="0"/>
              </a:spcAft>
              <a:buClr>
                <a:srgbClr val="262626"/>
              </a:buClr>
              <a:buSzPts val="2400"/>
              <a:buChar char=" "/>
            </a:pPr>
            <a:r>
              <a:rPr lang="es-ES" sz="2400"/>
              <a:t>Pueden aburrir al encuestado</a:t>
            </a:r>
            <a:endParaRPr/>
          </a:p>
          <a:p>
            <a:pPr marL="411480" lvl="2" indent="-411480" algn="l" rtl="0">
              <a:lnSpc>
                <a:spcPct val="85000"/>
              </a:lnSpc>
              <a:spcBef>
                <a:spcPts val="450"/>
              </a:spcBef>
              <a:spcAft>
                <a:spcPts val="0"/>
              </a:spcAft>
              <a:buClr>
                <a:srgbClr val="262626"/>
              </a:buClr>
              <a:buSzPts val="2400"/>
              <a:buChar char=" "/>
            </a:pPr>
            <a:r>
              <a:rPr lang="es-ES" sz="2400"/>
              <a:t>No se obtienen detalles</a:t>
            </a:r>
            <a:endParaRPr/>
          </a:p>
        </p:txBody>
      </p:sp>
      <p:sp>
        <p:nvSpPr>
          <p:cNvPr id="1117" name="Google Shape;1117;p129"/>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118" name="Google Shape;1118;p129" descr="https://encrypted-tbn0.gstatic.com/images?q=tbn:ANd9GcSK2vpi9-QwIxz79U4DVLWErw79abJ6tIBlCMMQv_BZgDQvFtFc"/>
          <p:cNvPicPr preferRelativeResize="0"/>
          <p:nvPr/>
        </p:nvPicPr>
        <p:blipFill rotWithShape="1">
          <a:blip r:embed="rId3">
            <a:alphaModFix/>
          </a:blip>
          <a:srcRect/>
          <a:stretch/>
        </p:blipFill>
        <p:spPr>
          <a:xfrm>
            <a:off x="8578761" y="4293098"/>
            <a:ext cx="1912690" cy="1504951"/>
          </a:xfrm>
          <a:prstGeom prst="rect">
            <a:avLst/>
          </a:prstGeom>
          <a:noFill/>
          <a:ln>
            <a:noFill/>
          </a:ln>
        </p:spPr>
      </p:pic>
    </p:spTree>
  </p:cSld>
  <p:clrMapOvr>
    <a:masterClrMapping/>
  </p:clrMapOvr>
  <p:transition spd="med">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122"/>
        <p:cNvGrpSpPr/>
        <p:nvPr/>
      </p:nvGrpSpPr>
      <p:grpSpPr>
        <a:xfrm>
          <a:off x="0" y="0"/>
          <a:ext cx="0" cy="0"/>
          <a:chOff x="0" y="0"/>
          <a:chExt cx="0" cy="0"/>
        </a:xfrm>
      </p:grpSpPr>
      <p:sp>
        <p:nvSpPr>
          <p:cNvPr id="1123" name="Google Shape;1123;p130"/>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a:t>
            </a:r>
            <a:endParaRPr sz="4000" b="1"/>
          </a:p>
        </p:txBody>
      </p:sp>
      <p:sp>
        <p:nvSpPr>
          <p:cNvPr id="1124" name="Google Shape;1124;p130"/>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78</a:t>
            </a:fld>
            <a:endParaRPr/>
          </a:p>
        </p:txBody>
      </p:sp>
      <p:sp>
        <p:nvSpPr>
          <p:cNvPr id="1125" name="Google Shape;1125;p130"/>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2000"/>
              <a:buFont typeface="Arial"/>
              <a:buChar char="»"/>
            </a:pPr>
            <a:r>
              <a:rPr lang="es-ES" sz="2000"/>
              <a:t>Organización de una entrevista</a:t>
            </a:r>
            <a:endParaRPr/>
          </a:p>
          <a:p>
            <a:pPr marL="68580" lvl="0" indent="0" algn="l" rtl="0">
              <a:lnSpc>
                <a:spcPct val="85000"/>
              </a:lnSpc>
              <a:spcBef>
                <a:spcPts val="975"/>
              </a:spcBef>
              <a:spcAft>
                <a:spcPts val="0"/>
              </a:spcAft>
              <a:buClr>
                <a:srgbClr val="C00000"/>
              </a:buClr>
              <a:buSzPts val="2000"/>
              <a:buFont typeface="Arial"/>
              <a:buNone/>
            </a:pPr>
            <a:endParaRPr sz="2000"/>
          </a:p>
          <a:p>
            <a:pPr marL="260604" lvl="1" indent="-257175" algn="l" rtl="0">
              <a:lnSpc>
                <a:spcPct val="85000"/>
              </a:lnSpc>
              <a:spcBef>
                <a:spcPts val="450"/>
              </a:spcBef>
              <a:spcAft>
                <a:spcPts val="0"/>
              </a:spcAft>
              <a:buClr>
                <a:srgbClr val="262626"/>
              </a:buClr>
              <a:buSzPts val="2000"/>
              <a:buChar char=" "/>
            </a:pPr>
            <a:r>
              <a:rPr lang="es-ES" sz="2000"/>
              <a:t>Piramidal  (Inductivo)</a:t>
            </a:r>
            <a:endParaRPr/>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a:p>
            <a:pPr marL="260604" lvl="1" indent="-257175" algn="l" rtl="0">
              <a:lnSpc>
                <a:spcPct val="85000"/>
              </a:lnSpc>
              <a:spcBef>
                <a:spcPts val="450"/>
              </a:spcBef>
              <a:spcAft>
                <a:spcPts val="0"/>
              </a:spcAft>
              <a:buClr>
                <a:srgbClr val="262626"/>
              </a:buClr>
              <a:buSzPts val="2000"/>
              <a:buChar char=" "/>
            </a:pPr>
            <a:r>
              <a:rPr lang="es-ES" sz="2000"/>
              <a:t>Embudo (Deductivo)</a:t>
            </a:r>
            <a:endParaRPr/>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a:p>
            <a:pPr marL="260604" lvl="1" indent="-257175" algn="l" rtl="0">
              <a:lnSpc>
                <a:spcPct val="85000"/>
              </a:lnSpc>
              <a:spcBef>
                <a:spcPts val="450"/>
              </a:spcBef>
              <a:spcAft>
                <a:spcPts val="0"/>
              </a:spcAft>
              <a:buClr>
                <a:srgbClr val="262626"/>
              </a:buClr>
              <a:buSzPts val="2000"/>
              <a:buChar char=" "/>
            </a:pPr>
            <a:r>
              <a:rPr lang="es-ES" sz="2000"/>
              <a:t>Diamante (Comb. de las anteriores)</a:t>
            </a:r>
            <a:endParaRPr sz="2000"/>
          </a:p>
        </p:txBody>
      </p:sp>
      <p:sp>
        <p:nvSpPr>
          <p:cNvPr id="1126" name="Google Shape;1126;p130"/>
          <p:cNvSpPr/>
          <p:nvPr/>
        </p:nvSpPr>
        <p:spPr>
          <a:xfrm>
            <a:off x="6554399" y="2204864"/>
            <a:ext cx="1445973" cy="936104"/>
          </a:xfrm>
          <a:prstGeom prst="triangle">
            <a:avLst>
              <a:gd name="adj"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27" name="Google Shape;1127;p130"/>
          <p:cNvSpPr/>
          <p:nvPr/>
        </p:nvSpPr>
        <p:spPr>
          <a:xfrm>
            <a:off x="6409801" y="3573016"/>
            <a:ext cx="1445973" cy="864096"/>
          </a:xfrm>
          <a:prstGeom prst="flowChartMerge">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28" name="Google Shape;1128;p130"/>
          <p:cNvSpPr/>
          <p:nvPr/>
        </p:nvSpPr>
        <p:spPr>
          <a:xfrm>
            <a:off x="6698996" y="4653136"/>
            <a:ext cx="1229077" cy="1368152"/>
          </a:xfrm>
          <a:prstGeom prst="flowChartSort">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29" name="Google Shape;1129;p130"/>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133"/>
        <p:cNvGrpSpPr/>
        <p:nvPr/>
      </p:nvGrpSpPr>
      <p:grpSpPr>
        <a:xfrm>
          <a:off x="0" y="0"/>
          <a:ext cx="0" cy="0"/>
          <a:chOff x="0" y="0"/>
          <a:chExt cx="0" cy="0"/>
        </a:xfrm>
      </p:grpSpPr>
      <p:sp>
        <p:nvSpPr>
          <p:cNvPr id="1134" name="Google Shape;1134;p131"/>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a:t>
            </a:r>
            <a:endParaRPr sz="4000" b="1"/>
          </a:p>
        </p:txBody>
      </p:sp>
      <p:sp>
        <p:nvSpPr>
          <p:cNvPr id="1135" name="Google Shape;1135;p131"/>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79</a:t>
            </a:fld>
            <a:endParaRPr/>
          </a:p>
        </p:txBody>
      </p:sp>
      <p:sp>
        <p:nvSpPr>
          <p:cNvPr id="1136" name="Google Shape;1136;p131"/>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Clr>
                <a:srgbClr val="C00000"/>
              </a:buClr>
              <a:buSzPts val="2000"/>
              <a:buFont typeface="Arial"/>
              <a:buChar char="»"/>
            </a:pPr>
            <a:r>
              <a:rPr lang="es-ES" sz="2000"/>
              <a:t>Organización de una entrevista</a:t>
            </a:r>
            <a:endParaRPr/>
          </a:p>
          <a:p>
            <a:pPr marL="260604" lvl="1" indent="-257175" algn="l" rtl="0">
              <a:lnSpc>
                <a:spcPct val="85000"/>
              </a:lnSpc>
              <a:spcBef>
                <a:spcPts val="450"/>
              </a:spcBef>
              <a:spcAft>
                <a:spcPts val="0"/>
              </a:spcAft>
              <a:buClr>
                <a:srgbClr val="262626"/>
              </a:buClr>
              <a:buSzPts val="2000"/>
              <a:buChar char=" "/>
            </a:pPr>
            <a:r>
              <a:rPr lang="es-ES" sz="2000"/>
              <a:t>Piramidal  (Inductivo)</a:t>
            </a:r>
            <a:endParaRPr/>
          </a:p>
          <a:p>
            <a:pPr marL="260604" lvl="1" indent="-130175" algn="l" rtl="0">
              <a:lnSpc>
                <a:spcPct val="85000"/>
              </a:lnSpc>
              <a:spcBef>
                <a:spcPts val="450"/>
              </a:spcBef>
              <a:spcAft>
                <a:spcPts val="0"/>
              </a:spcAft>
              <a:buClr>
                <a:srgbClr val="262626"/>
              </a:buClr>
              <a:buSzPts val="2000"/>
              <a:buNone/>
            </a:pPr>
            <a:endParaRPr sz="2000"/>
          </a:p>
          <a:p>
            <a:pPr marL="260604" lvl="1" indent="-130175" algn="l" rtl="0">
              <a:lnSpc>
                <a:spcPct val="85000"/>
              </a:lnSpc>
              <a:spcBef>
                <a:spcPts val="450"/>
              </a:spcBef>
              <a:spcAft>
                <a:spcPts val="0"/>
              </a:spcAft>
              <a:buClr>
                <a:srgbClr val="262626"/>
              </a:buClr>
              <a:buSzPts val="2000"/>
              <a:buNone/>
            </a:pPr>
            <a:endParaRPr sz="2000"/>
          </a:p>
        </p:txBody>
      </p:sp>
      <p:sp>
        <p:nvSpPr>
          <p:cNvPr id="1137" name="Google Shape;1137;p131"/>
          <p:cNvSpPr/>
          <p:nvPr/>
        </p:nvSpPr>
        <p:spPr>
          <a:xfrm>
            <a:off x="5397620" y="2852936"/>
            <a:ext cx="3542634" cy="2520280"/>
          </a:xfrm>
          <a:prstGeom prst="triangle">
            <a:avLst>
              <a:gd name="adj"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38" name="Google Shape;1138;p131"/>
          <p:cNvSpPr txBox="1"/>
          <p:nvPr/>
        </p:nvSpPr>
        <p:spPr>
          <a:xfrm>
            <a:off x="3228662" y="2708920"/>
            <a:ext cx="198988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Cerradas</a:t>
            </a:r>
            <a:endParaRPr sz="1800" b="0" i="0" u="none" strike="noStrike" cap="none">
              <a:solidFill>
                <a:srgbClr val="4B5064"/>
              </a:solidFill>
              <a:latin typeface="Calibri"/>
              <a:ea typeface="Calibri"/>
              <a:cs typeface="Calibri"/>
              <a:sym typeface="Calibri"/>
            </a:endParaRPr>
          </a:p>
        </p:txBody>
      </p:sp>
      <p:sp>
        <p:nvSpPr>
          <p:cNvPr id="1139" name="Google Shape;1139;p131"/>
          <p:cNvSpPr txBox="1"/>
          <p:nvPr/>
        </p:nvSpPr>
        <p:spPr>
          <a:xfrm>
            <a:off x="3373257" y="5229200"/>
            <a:ext cx="1934652"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Abiertas</a:t>
            </a:r>
            <a:endParaRPr sz="1800" b="0" i="0" u="none" strike="noStrike" cap="none">
              <a:solidFill>
                <a:srgbClr val="4B5064"/>
              </a:solidFill>
              <a:latin typeface="Calibri"/>
              <a:ea typeface="Calibri"/>
              <a:cs typeface="Calibri"/>
              <a:sym typeface="Calibri"/>
            </a:endParaRPr>
          </a:p>
        </p:txBody>
      </p:sp>
      <p:sp>
        <p:nvSpPr>
          <p:cNvPr id="1140" name="Google Shape;1140;p131"/>
          <p:cNvSpPr/>
          <p:nvPr/>
        </p:nvSpPr>
        <p:spPr>
          <a:xfrm>
            <a:off x="4057139" y="2996969"/>
            <a:ext cx="578389" cy="2016224"/>
          </a:xfrm>
          <a:prstGeom prst="downArrow">
            <a:avLst>
              <a:gd name="adj1" fmla="val 50000"/>
              <a:gd name="adj2"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41" name="Google Shape;1141;p131"/>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94"/>
          <p:cNvSpPr txBox="1">
            <a:spLocks noGrp="1"/>
          </p:cNvSpPr>
          <p:nvPr>
            <p:ph type="title"/>
          </p:nvPr>
        </p:nvSpPr>
        <p:spPr>
          <a:xfrm>
            <a:off x="1101709" y="286604"/>
            <a:ext cx="10099001"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1800"/>
              <a:buNone/>
            </a:pPr>
            <a:r>
              <a:rPr lang="es-ES"/>
              <a:t>Ingeniería de Software I </a:t>
            </a:r>
            <a:endParaRPr/>
          </a:p>
        </p:txBody>
      </p:sp>
      <p:sp>
        <p:nvSpPr>
          <p:cNvPr id="350" name="Google Shape;350;p94"/>
          <p:cNvSpPr txBox="1">
            <a:spLocks noGrp="1"/>
          </p:cNvSpPr>
          <p:nvPr>
            <p:ph type="body" idx="1"/>
          </p:nvPr>
        </p:nvSpPr>
        <p:spPr>
          <a:xfrm>
            <a:off x="1101709" y="1845734"/>
            <a:ext cx="10099001" cy="4023360"/>
          </a:xfrm>
          <a:prstGeom prst="rect">
            <a:avLst/>
          </a:prstGeom>
          <a:noFill/>
          <a:ln>
            <a:noFill/>
          </a:ln>
        </p:spPr>
        <p:txBody>
          <a:bodyPr spcFirstLastPara="1" wrap="square" lIns="0" tIns="45700" rIns="0" bIns="45700" anchor="t" anchorCtr="0">
            <a:normAutofit/>
          </a:bodyPr>
          <a:lstStyle/>
          <a:p>
            <a:pPr marL="457200" lvl="0" indent="-342900" algn="l" rtl="0">
              <a:lnSpc>
                <a:spcPct val="90000"/>
              </a:lnSpc>
              <a:spcBef>
                <a:spcPts val="1200"/>
              </a:spcBef>
              <a:spcAft>
                <a:spcPts val="0"/>
              </a:spcAft>
              <a:buSzPts val="1800"/>
              <a:buChar char=" "/>
            </a:pPr>
            <a:r>
              <a:rPr lang="es-ES" sz="3200"/>
              <a:t>Bibliografía general de la materia:</a:t>
            </a:r>
            <a:endParaRPr/>
          </a:p>
          <a:p>
            <a:pPr marL="914400" lvl="1" indent="-342900" algn="l" rtl="0">
              <a:lnSpc>
                <a:spcPct val="90000"/>
              </a:lnSpc>
              <a:spcBef>
                <a:spcPts val="200"/>
              </a:spcBef>
              <a:spcAft>
                <a:spcPts val="0"/>
              </a:spcAft>
              <a:buSzPts val="1800"/>
              <a:buChar char="◦"/>
            </a:pPr>
            <a:r>
              <a:rPr lang="es-ES" sz="3200"/>
              <a:t>Pfleeger Shari Lawrence. Software Engineering. Theory and practice. Prentice Hall.</a:t>
            </a:r>
            <a:endParaRPr/>
          </a:p>
          <a:p>
            <a:pPr marL="914400" lvl="1" indent="-342900" algn="l" rtl="0">
              <a:lnSpc>
                <a:spcPct val="90000"/>
              </a:lnSpc>
              <a:spcBef>
                <a:spcPts val="200"/>
              </a:spcBef>
              <a:spcAft>
                <a:spcPts val="0"/>
              </a:spcAft>
              <a:buSzPts val="1800"/>
              <a:buChar char="◦"/>
            </a:pPr>
            <a:r>
              <a:rPr lang="es-ES" sz="3200"/>
              <a:t>Sommerville Ian. Software Engineering. Addison Wesley.</a:t>
            </a:r>
            <a:endParaRPr/>
          </a:p>
          <a:p>
            <a:pPr marL="914400" lvl="1" indent="-342900" algn="l" rtl="0">
              <a:lnSpc>
                <a:spcPct val="90000"/>
              </a:lnSpc>
              <a:spcBef>
                <a:spcPts val="200"/>
              </a:spcBef>
              <a:spcAft>
                <a:spcPts val="0"/>
              </a:spcAft>
              <a:buSzPts val="1800"/>
              <a:buChar char="◦"/>
            </a:pPr>
            <a:r>
              <a:rPr lang="es-ES" sz="3200"/>
              <a:t>Pressman Roger. Ingeniería de Software. Un enfoque práctico. Mc Graw Hill.</a:t>
            </a:r>
            <a:endParaRPr/>
          </a:p>
        </p:txBody>
      </p:sp>
      <p:sp>
        <p:nvSpPr>
          <p:cNvPr id="351" name="Google Shape;351;p94"/>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s-ES"/>
              <a:t>8</a:t>
            </a:fld>
            <a:endParaRPr/>
          </a:p>
        </p:txBody>
      </p:sp>
    </p:spTree>
  </p:cSld>
  <p:clrMapOvr>
    <a:masterClrMapping/>
  </p:clrMapOvr>
  <p:transition spd="med">
    <p:fade/>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145"/>
        <p:cNvGrpSpPr/>
        <p:nvPr/>
      </p:nvGrpSpPr>
      <p:grpSpPr>
        <a:xfrm>
          <a:off x="0" y="0"/>
          <a:ext cx="0" cy="0"/>
          <a:chOff x="0" y="0"/>
          <a:chExt cx="0" cy="0"/>
        </a:xfrm>
      </p:grpSpPr>
      <p:sp>
        <p:nvSpPr>
          <p:cNvPr id="1146" name="Google Shape;1146;p13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a:t>
            </a:r>
            <a:endParaRPr sz="4000" b="1"/>
          </a:p>
        </p:txBody>
      </p:sp>
      <p:sp>
        <p:nvSpPr>
          <p:cNvPr id="1147" name="Google Shape;1147;p13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80</a:t>
            </a:fld>
            <a:endParaRPr/>
          </a:p>
        </p:txBody>
      </p:sp>
      <p:sp>
        <p:nvSpPr>
          <p:cNvPr id="1148" name="Google Shape;1148;p132"/>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1800"/>
              <a:buFont typeface="Arial"/>
              <a:buChar char="»"/>
            </a:pPr>
            <a:r>
              <a:rPr lang="es-ES"/>
              <a:t>Organización de una entrevista</a:t>
            </a:r>
            <a:endParaRPr/>
          </a:p>
          <a:p>
            <a:pPr marL="260604" lvl="1" indent="-257175" algn="l" rtl="0">
              <a:lnSpc>
                <a:spcPct val="85000"/>
              </a:lnSpc>
              <a:spcBef>
                <a:spcPts val="450"/>
              </a:spcBef>
              <a:spcAft>
                <a:spcPts val="0"/>
              </a:spcAft>
              <a:buClr>
                <a:srgbClr val="262626"/>
              </a:buClr>
              <a:buSzPts val="1800"/>
              <a:buChar char=" "/>
            </a:pPr>
            <a:r>
              <a:rPr lang="es-ES"/>
              <a:t>Embudo (Deductivo)</a:t>
            </a:r>
            <a:endParaRPr/>
          </a:p>
          <a:p>
            <a:pPr marL="260604" lvl="1" indent="-142875" algn="l" rtl="0">
              <a:lnSpc>
                <a:spcPct val="85000"/>
              </a:lnSpc>
              <a:spcBef>
                <a:spcPts val="450"/>
              </a:spcBef>
              <a:spcAft>
                <a:spcPts val="0"/>
              </a:spcAft>
              <a:buClr>
                <a:srgbClr val="262626"/>
              </a:buClr>
              <a:buSzPts val="1800"/>
              <a:buNone/>
            </a:pPr>
            <a:endParaRPr/>
          </a:p>
          <a:p>
            <a:pPr marL="260604" lvl="1" indent="-142875" algn="l" rtl="0">
              <a:lnSpc>
                <a:spcPct val="85000"/>
              </a:lnSpc>
              <a:spcBef>
                <a:spcPts val="450"/>
              </a:spcBef>
              <a:spcAft>
                <a:spcPts val="0"/>
              </a:spcAft>
              <a:buClr>
                <a:srgbClr val="262626"/>
              </a:buClr>
              <a:buSzPts val="1800"/>
              <a:buNone/>
            </a:pPr>
            <a:endParaRPr/>
          </a:p>
        </p:txBody>
      </p:sp>
      <p:sp>
        <p:nvSpPr>
          <p:cNvPr id="1149" name="Google Shape;1149;p132"/>
          <p:cNvSpPr/>
          <p:nvPr/>
        </p:nvSpPr>
        <p:spPr>
          <a:xfrm rot="10800000">
            <a:off x="5397620" y="2852936"/>
            <a:ext cx="3542634" cy="2520280"/>
          </a:xfrm>
          <a:prstGeom prst="triangle">
            <a:avLst>
              <a:gd name="adj"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50" name="Google Shape;1150;p132"/>
          <p:cNvSpPr txBox="1"/>
          <p:nvPr/>
        </p:nvSpPr>
        <p:spPr>
          <a:xfrm>
            <a:off x="3300960" y="5229200"/>
            <a:ext cx="198988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Cerradas</a:t>
            </a:r>
            <a:endParaRPr sz="1800" b="0" i="0" u="none" strike="noStrike" cap="none">
              <a:solidFill>
                <a:srgbClr val="4B5064"/>
              </a:solidFill>
              <a:latin typeface="Calibri"/>
              <a:ea typeface="Calibri"/>
              <a:cs typeface="Calibri"/>
              <a:sym typeface="Calibri"/>
            </a:endParaRPr>
          </a:p>
        </p:txBody>
      </p:sp>
      <p:sp>
        <p:nvSpPr>
          <p:cNvPr id="1151" name="Google Shape;1151;p132"/>
          <p:cNvSpPr txBox="1"/>
          <p:nvPr/>
        </p:nvSpPr>
        <p:spPr>
          <a:xfrm>
            <a:off x="3300959" y="2708920"/>
            <a:ext cx="1934652"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Abiertas</a:t>
            </a:r>
            <a:endParaRPr sz="1800" b="0" i="0" u="none" strike="noStrike" cap="none">
              <a:solidFill>
                <a:srgbClr val="4B5064"/>
              </a:solidFill>
              <a:latin typeface="Calibri"/>
              <a:ea typeface="Calibri"/>
              <a:cs typeface="Calibri"/>
              <a:sym typeface="Calibri"/>
            </a:endParaRPr>
          </a:p>
        </p:txBody>
      </p:sp>
      <p:sp>
        <p:nvSpPr>
          <p:cNvPr id="1152" name="Google Shape;1152;p132"/>
          <p:cNvSpPr/>
          <p:nvPr/>
        </p:nvSpPr>
        <p:spPr>
          <a:xfrm>
            <a:off x="4023945" y="3140968"/>
            <a:ext cx="578389" cy="2016224"/>
          </a:xfrm>
          <a:prstGeom prst="downArrow">
            <a:avLst>
              <a:gd name="adj1" fmla="val 50000"/>
              <a:gd name="adj2"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53" name="Google Shape;1153;p132"/>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1157"/>
        <p:cNvGrpSpPr/>
        <p:nvPr/>
      </p:nvGrpSpPr>
      <p:grpSpPr>
        <a:xfrm>
          <a:off x="0" y="0"/>
          <a:ext cx="0" cy="0"/>
          <a:chOff x="0" y="0"/>
          <a:chExt cx="0" cy="0"/>
        </a:xfrm>
      </p:grpSpPr>
      <p:sp>
        <p:nvSpPr>
          <p:cNvPr id="1158" name="Google Shape;1158;p133"/>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a:t>
            </a:r>
            <a:endParaRPr sz="4000" b="1"/>
          </a:p>
        </p:txBody>
      </p:sp>
      <p:sp>
        <p:nvSpPr>
          <p:cNvPr id="1159" name="Google Shape;1159;p13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81</a:t>
            </a:fld>
            <a:endParaRPr/>
          </a:p>
        </p:txBody>
      </p:sp>
      <p:sp>
        <p:nvSpPr>
          <p:cNvPr id="1160" name="Google Shape;1160;p133"/>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1800"/>
              <a:buFont typeface="Arial"/>
              <a:buChar char="»"/>
            </a:pPr>
            <a:r>
              <a:rPr lang="es-ES"/>
              <a:t>Organización de una entrevista</a:t>
            </a:r>
            <a:endParaRPr/>
          </a:p>
          <a:p>
            <a:pPr marL="260604" lvl="1" indent="-257175" algn="l" rtl="0">
              <a:lnSpc>
                <a:spcPct val="85000"/>
              </a:lnSpc>
              <a:spcBef>
                <a:spcPts val="450"/>
              </a:spcBef>
              <a:spcAft>
                <a:spcPts val="0"/>
              </a:spcAft>
              <a:buClr>
                <a:srgbClr val="262626"/>
              </a:buClr>
              <a:buSzPts val="1800"/>
              <a:buChar char=" "/>
            </a:pPr>
            <a:r>
              <a:rPr lang="es-ES"/>
              <a:t>Diamante </a:t>
            </a:r>
            <a:endParaRPr/>
          </a:p>
          <a:p>
            <a:pPr marL="260604" lvl="1" indent="-142875" algn="l" rtl="0">
              <a:lnSpc>
                <a:spcPct val="85000"/>
              </a:lnSpc>
              <a:spcBef>
                <a:spcPts val="450"/>
              </a:spcBef>
              <a:spcAft>
                <a:spcPts val="0"/>
              </a:spcAft>
              <a:buClr>
                <a:srgbClr val="262626"/>
              </a:buClr>
              <a:buSzPts val="1800"/>
              <a:buNone/>
            </a:pPr>
            <a:endParaRPr/>
          </a:p>
        </p:txBody>
      </p:sp>
      <p:sp>
        <p:nvSpPr>
          <p:cNvPr id="1161" name="Google Shape;1161;p133"/>
          <p:cNvSpPr txBox="1"/>
          <p:nvPr/>
        </p:nvSpPr>
        <p:spPr>
          <a:xfrm>
            <a:off x="3300960" y="5589240"/>
            <a:ext cx="198988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Cerradas</a:t>
            </a:r>
            <a:endParaRPr sz="1800" b="0" i="0" u="none" strike="noStrike" cap="none">
              <a:solidFill>
                <a:srgbClr val="4B5064"/>
              </a:solidFill>
              <a:latin typeface="Calibri"/>
              <a:ea typeface="Calibri"/>
              <a:cs typeface="Calibri"/>
              <a:sym typeface="Calibri"/>
            </a:endParaRPr>
          </a:p>
        </p:txBody>
      </p:sp>
      <p:sp>
        <p:nvSpPr>
          <p:cNvPr id="1162" name="Google Shape;1162;p133"/>
          <p:cNvSpPr txBox="1"/>
          <p:nvPr/>
        </p:nvSpPr>
        <p:spPr>
          <a:xfrm>
            <a:off x="3300959" y="4077072"/>
            <a:ext cx="1934652"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Abiertas</a:t>
            </a:r>
            <a:endParaRPr sz="1800" b="0" i="0" u="none" strike="noStrike" cap="none">
              <a:solidFill>
                <a:srgbClr val="4B5064"/>
              </a:solidFill>
              <a:latin typeface="Calibri"/>
              <a:ea typeface="Calibri"/>
              <a:cs typeface="Calibri"/>
              <a:sym typeface="Calibri"/>
            </a:endParaRPr>
          </a:p>
        </p:txBody>
      </p:sp>
      <p:sp>
        <p:nvSpPr>
          <p:cNvPr id="1163" name="Google Shape;1163;p133"/>
          <p:cNvSpPr/>
          <p:nvPr/>
        </p:nvSpPr>
        <p:spPr>
          <a:xfrm>
            <a:off x="4023945" y="4725144"/>
            <a:ext cx="578389" cy="864096"/>
          </a:xfrm>
          <a:prstGeom prst="downArrow">
            <a:avLst>
              <a:gd name="adj1" fmla="val 50000"/>
              <a:gd name="adj2"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4" name="Google Shape;1164;p133"/>
          <p:cNvSpPr/>
          <p:nvPr/>
        </p:nvSpPr>
        <p:spPr>
          <a:xfrm>
            <a:off x="5831412" y="2780928"/>
            <a:ext cx="2675050" cy="2952328"/>
          </a:xfrm>
          <a:prstGeom prst="flowChartSort">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5" name="Google Shape;1165;p133"/>
          <p:cNvSpPr txBox="1"/>
          <p:nvPr/>
        </p:nvSpPr>
        <p:spPr>
          <a:xfrm>
            <a:off x="3300960" y="2708920"/>
            <a:ext cx="1989889"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ES" sz="1800" b="0" i="0" u="none" strike="noStrike" cap="none">
                <a:solidFill>
                  <a:srgbClr val="4B5064"/>
                </a:solidFill>
                <a:latin typeface="Calibri"/>
                <a:ea typeface="Calibri"/>
                <a:cs typeface="Calibri"/>
                <a:sym typeface="Calibri"/>
              </a:rPr>
              <a:t>Preguntas Cerradas</a:t>
            </a:r>
            <a:endParaRPr sz="1800" b="0" i="0" u="none" strike="noStrike" cap="none">
              <a:solidFill>
                <a:srgbClr val="4B5064"/>
              </a:solidFill>
              <a:latin typeface="Calibri"/>
              <a:ea typeface="Calibri"/>
              <a:cs typeface="Calibri"/>
              <a:sym typeface="Calibri"/>
            </a:endParaRPr>
          </a:p>
        </p:txBody>
      </p:sp>
      <p:sp>
        <p:nvSpPr>
          <p:cNvPr id="1166" name="Google Shape;1166;p133"/>
          <p:cNvSpPr/>
          <p:nvPr/>
        </p:nvSpPr>
        <p:spPr>
          <a:xfrm>
            <a:off x="3951647" y="3140968"/>
            <a:ext cx="578389" cy="864096"/>
          </a:xfrm>
          <a:prstGeom prst="downArrow">
            <a:avLst>
              <a:gd name="adj1" fmla="val 50000"/>
              <a:gd name="adj2"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7" name="Google Shape;1167;p133"/>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sp>
        <p:nvSpPr>
          <p:cNvPr id="1172" name="Google Shape;1172;p134"/>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SzPts val="3600"/>
              <a:buNone/>
            </a:pPr>
            <a:r>
              <a:rPr lang="es-ES" sz="4000" b="1"/>
              <a:t>Entrevistas – Preparación previa (Kendall)</a:t>
            </a:r>
            <a:endParaRPr sz="4000" b="1"/>
          </a:p>
        </p:txBody>
      </p:sp>
      <p:sp>
        <p:nvSpPr>
          <p:cNvPr id="1173" name="Google Shape;1173;p134"/>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82</a:t>
            </a:fld>
            <a:endParaRPr/>
          </a:p>
        </p:txBody>
      </p:sp>
      <p:sp>
        <p:nvSpPr>
          <p:cNvPr id="1174" name="Google Shape;1174;p134"/>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914400" lvl="1" indent="-342900" algn="just" rtl="0">
              <a:lnSpc>
                <a:spcPct val="85000"/>
              </a:lnSpc>
              <a:spcBef>
                <a:spcPts val="450"/>
              </a:spcBef>
              <a:spcAft>
                <a:spcPts val="0"/>
              </a:spcAft>
              <a:buSzPts val="1800"/>
              <a:buChar char=" "/>
            </a:pPr>
            <a:r>
              <a:rPr lang="es-ES" sz="3200"/>
              <a:t>Leer los antecedentes.</a:t>
            </a:r>
            <a:endParaRPr/>
          </a:p>
          <a:p>
            <a:pPr marL="1371600" lvl="2" indent="-323850" algn="just" rtl="0">
              <a:lnSpc>
                <a:spcPct val="85000"/>
              </a:lnSpc>
              <a:spcBef>
                <a:spcPts val="450"/>
              </a:spcBef>
              <a:spcAft>
                <a:spcPts val="0"/>
              </a:spcAft>
              <a:buSzPts val="1500"/>
              <a:buChar char=" "/>
            </a:pPr>
            <a:r>
              <a:rPr lang="es-ES" sz="2900"/>
              <a:t>Poner atención en el lenguaje. Buscar un vocabulario en común. Imprescindible para poder entender al entrevistado.</a:t>
            </a:r>
            <a:endParaRPr/>
          </a:p>
          <a:p>
            <a:pPr marL="914400" lvl="1" indent="-342900" algn="l" rtl="0">
              <a:lnSpc>
                <a:spcPct val="85000"/>
              </a:lnSpc>
              <a:spcBef>
                <a:spcPts val="450"/>
              </a:spcBef>
              <a:spcAft>
                <a:spcPts val="0"/>
              </a:spcAft>
              <a:buSzPts val="1800"/>
              <a:buChar char=" "/>
            </a:pPr>
            <a:r>
              <a:rPr lang="es-ES" sz="3200"/>
              <a:t>Establecer los objetivos de la entrevista.</a:t>
            </a:r>
            <a:endParaRPr/>
          </a:p>
          <a:p>
            <a:pPr marL="1371600" lvl="2" indent="-323850" algn="just" rtl="0">
              <a:lnSpc>
                <a:spcPct val="85000"/>
              </a:lnSpc>
              <a:spcBef>
                <a:spcPts val="450"/>
              </a:spcBef>
              <a:spcAft>
                <a:spcPts val="0"/>
              </a:spcAft>
              <a:buSzPts val="1500"/>
              <a:buChar char=" "/>
            </a:pPr>
            <a:r>
              <a:rPr lang="es-ES" sz="2900"/>
              <a:t>Usando los antecedentes. Los directivos suelen proporcionar una visión general, mientras que los futuros usuarios una más detallada.</a:t>
            </a:r>
            <a:endParaRPr sz="2900"/>
          </a:p>
        </p:txBody>
      </p:sp>
      <p:sp>
        <p:nvSpPr>
          <p:cNvPr id="1175" name="Google Shape;1175;p134"/>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Arial"/>
              <a:buNone/>
            </a:pPr>
            <a:r>
              <a:rPr lang="es-ES" sz="1200" b="0" i="0" u="none" strike="noStrike" cap="none">
                <a:solidFill>
                  <a:srgbClr val="FFFFFF"/>
                </a:solidFill>
                <a:latin typeface="Arial"/>
                <a:ea typeface="Arial"/>
                <a:cs typeface="Arial"/>
                <a:sym typeface="Arial"/>
              </a:rPr>
              <a:t>Ingeniería de Software I  2013</a:t>
            </a:r>
            <a:endParaRPr sz="1200" b="0" i="0" u="none" strike="noStrike" cap="none">
              <a:solidFill>
                <a:srgbClr val="FFFFFF"/>
              </a:solidFill>
              <a:latin typeface="Arial"/>
              <a:ea typeface="Arial"/>
              <a:cs typeface="Arial"/>
              <a:sym typeface="Arial"/>
            </a:endParaRPr>
          </a:p>
        </p:txBody>
      </p:sp>
      <p:sp>
        <p:nvSpPr>
          <p:cNvPr id="1176" name="Google Shape;1176;p134"/>
          <p:cNvSpPr/>
          <p:nvPr/>
        </p:nvSpPr>
        <p:spPr>
          <a:xfrm>
            <a:off x="5759113" y="6474331"/>
            <a:ext cx="1755293" cy="30773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0" i="0" u="none" strike="noStrike" cap="none">
                <a:solidFill>
                  <a:srgbClr val="88A0AC"/>
                </a:solidFill>
                <a:latin typeface="Arial"/>
                <a:ea typeface="Arial"/>
                <a:cs typeface="Arial"/>
                <a:sym typeface="Arial"/>
              </a:rPr>
              <a:t>Kendall y Kendall</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p135"/>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SzPts val="3600"/>
              <a:buNone/>
            </a:pPr>
            <a:r>
              <a:rPr lang="es-ES" sz="4000" b="1"/>
              <a:t>Entrevistas – Preparación previa (Kendall)</a:t>
            </a:r>
            <a:endParaRPr sz="4000" b="1"/>
          </a:p>
        </p:txBody>
      </p:sp>
      <p:sp>
        <p:nvSpPr>
          <p:cNvPr id="1182" name="Google Shape;1182;p135"/>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83</a:t>
            </a:fld>
            <a:endParaRPr/>
          </a:p>
        </p:txBody>
      </p:sp>
      <p:sp>
        <p:nvSpPr>
          <p:cNvPr id="1183" name="Google Shape;1183;p135"/>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914400" lvl="1" indent="-342900" algn="just" rtl="0">
              <a:lnSpc>
                <a:spcPct val="85000"/>
              </a:lnSpc>
              <a:spcBef>
                <a:spcPts val="450"/>
              </a:spcBef>
              <a:spcAft>
                <a:spcPts val="0"/>
              </a:spcAft>
              <a:buSzPts val="1800"/>
              <a:buChar char=" "/>
            </a:pPr>
            <a:r>
              <a:rPr lang="es-ES" sz="3200"/>
              <a:t>Seleccionar los entrevistados.</a:t>
            </a:r>
            <a:endParaRPr sz="1600"/>
          </a:p>
          <a:p>
            <a:pPr marL="1371600" lvl="2" indent="-323850" algn="just" rtl="0">
              <a:lnSpc>
                <a:spcPct val="85000"/>
              </a:lnSpc>
              <a:spcBef>
                <a:spcPts val="450"/>
              </a:spcBef>
              <a:spcAft>
                <a:spcPts val="0"/>
              </a:spcAft>
              <a:buSzPts val="1500"/>
              <a:buChar char=" "/>
            </a:pPr>
            <a:r>
              <a:rPr lang="es-ES" sz="2400"/>
              <a:t>Se debe minimizar el número de entrevistas</a:t>
            </a:r>
            <a:endParaRPr sz="1200"/>
          </a:p>
          <a:p>
            <a:pPr marL="1371600" lvl="2" indent="-323850" algn="just" rtl="0">
              <a:lnSpc>
                <a:spcPct val="85000"/>
              </a:lnSpc>
              <a:spcBef>
                <a:spcPts val="450"/>
              </a:spcBef>
              <a:spcAft>
                <a:spcPts val="0"/>
              </a:spcAft>
              <a:buSzPts val="1500"/>
              <a:buChar char=" "/>
            </a:pPr>
            <a:r>
              <a:rPr lang="es-ES" sz="2400"/>
              <a:t>Los entrevistados deben conocer con antelación el objetivo de la entrevista y las preguntas que se le van a hacer.</a:t>
            </a:r>
            <a:endParaRPr sz="1200"/>
          </a:p>
          <a:p>
            <a:pPr marL="914400" lvl="1" indent="-342900" algn="just" rtl="0">
              <a:lnSpc>
                <a:spcPct val="85000"/>
              </a:lnSpc>
              <a:spcBef>
                <a:spcPts val="450"/>
              </a:spcBef>
              <a:spcAft>
                <a:spcPts val="0"/>
              </a:spcAft>
              <a:buSzPts val="1800"/>
              <a:buChar char=" "/>
            </a:pPr>
            <a:r>
              <a:rPr lang="es-ES" sz="3200"/>
              <a:t>Planificación de la entrevista y preparación del entrevistado.</a:t>
            </a:r>
            <a:endParaRPr sz="1600"/>
          </a:p>
          <a:p>
            <a:pPr marL="1371600" lvl="2" indent="-323850" algn="just" rtl="0">
              <a:lnSpc>
                <a:spcPct val="85000"/>
              </a:lnSpc>
              <a:spcBef>
                <a:spcPts val="450"/>
              </a:spcBef>
              <a:spcAft>
                <a:spcPts val="0"/>
              </a:spcAft>
              <a:buSzPts val="1500"/>
              <a:buChar char=" "/>
            </a:pPr>
            <a:r>
              <a:rPr lang="es-ES" sz="2400"/>
              <a:t>Establecer fecha, hora, lugar y duración de cada entrevista de acuerdo con el entrevistado.		</a:t>
            </a:r>
            <a:endParaRPr sz="1200"/>
          </a:p>
          <a:p>
            <a:pPr marL="914400" lvl="1" indent="-342900" algn="just" rtl="0">
              <a:lnSpc>
                <a:spcPct val="85000"/>
              </a:lnSpc>
              <a:spcBef>
                <a:spcPts val="450"/>
              </a:spcBef>
              <a:spcAft>
                <a:spcPts val="0"/>
              </a:spcAft>
              <a:buSzPts val="1800"/>
              <a:buChar char=" "/>
            </a:pPr>
            <a:r>
              <a:rPr lang="es-ES" sz="3200"/>
              <a:t>Selección del tipo de preguntas a usar y su estructura.</a:t>
            </a:r>
            <a:endParaRPr sz="3200"/>
          </a:p>
          <a:p>
            <a:pPr marL="68580" lvl="0" indent="0" algn="l" rtl="0">
              <a:lnSpc>
                <a:spcPct val="85000"/>
              </a:lnSpc>
              <a:spcBef>
                <a:spcPts val="975"/>
              </a:spcBef>
              <a:spcAft>
                <a:spcPts val="0"/>
              </a:spcAft>
              <a:buClr>
                <a:srgbClr val="C00000"/>
              </a:buClr>
              <a:buSzPts val="1800"/>
              <a:buFont typeface="Arial"/>
              <a:buNone/>
            </a:pPr>
            <a:endParaRPr sz="1800"/>
          </a:p>
        </p:txBody>
      </p:sp>
      <p:sp>
        <p:nvSpPr>
          <p:cNvPr id="1184" name="Google Shape;1184;p135"/>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Arial"/>
              <a:buNone/>
            </a:pPr>
            <a:r>
              <a:rPr lang="es-ES" sz="1200" b="0" i="0" u="none" strike="noStrike" cap="none">
                <a:solidFill>
                  <a:srgbClr val="FFFFFF"/>
                </a:solidFill>
                <a:latin typeface="Arial"/>
                <a:ea typeface="Arial"/>
                <a:cs typeface="Arial"/>
                <a:sym typeface="Arial"/>
              </a:rPr>
              <a:t>Ingeniería de Software I  2012</a:t>
            </a:r>
            <a:endParaRPr sz="1200" b="0" i="0" u="none" strike="noStrike" cap="none">
              <a:solidFill>
                <a:srgbClr val="FFFFFF"/>
              </a:solidFill>
              <a:latin typeface="Arial"/>
              <a:ea typeface="Arial"/>
              <a:cs typeface="Arial"/>
              <a:sym typeface="Arial"/>
            </a:endParaRPr>
          </a:p>
        </p:txBody>
      </p:sp>
      <p:sp>
        <p:nvSpPr>
          <p:cNvPr id="1185" name="Google Shape;1185;p135"/>
          <p:cNvSpPr/>
          <p:nvPr/>
        </p:nvSpPr>
        <p:spPr>
          <a:xfrm>
            <a:off x="5831412" y="6428997"/>
            <a:ext cx="1755293" cy="275420"/>
          </a:xfrm>
          <a:prstGeom prst="rect">
            <a:avLst/>
          </a:prstGeom>
          <a:noFill/>
          <a:ln>
            <a:noFill/>
          </a:ln>
        </p:spPr>
        <p:txBody>
          <a:bodyPr spcFirstLastPara="1" wrap="square" lIns="91425" tIns="45700" rIns="91425" bIns="45700" anchor="t" anchorCtr="0">
            <a:spAutoFit/>
          </a:bodyPr>
          <a:lstStyle/>
          <a:p>
            <a:pPr marL="0" marR="0" lvl="0" indent="0" algn="l" rtl="0">
              <a:lnSpc>
                <a:spcPct val="85000"/>
              </a:lnSpc>
              <a:spcBef>
                <a:spcPts val="0"/>
              </a:spcBef>
              <a:spcAft>
                <a:spcPts val="0"/>
              </a:spcAft>
              <a:buClr>
                <a:srgbClr val="000000"/>
              </a:buClr>
              <a:buSzPts val="1400"/>
              <a:buFont typeface="Arial"/>
              <a:buNone/>
            </a:pPr>
            <a:r>
              <a:rPr lang="es-ES" sz="1400" b="0" i="0" u="none" strike="noStrike" cap="none">
                <a:solidFill>
                  <a:srgbClr val="262626"/>
                </a:solidFill>
                <a:latin typeface="Arial"/>
                <a:ea typeface="Arial"/>
                <a:cs typeface="Arial"/>
                <a:sym typeface="Arial"/>
              </a:rPr>
              <a:t>Kendall y Kendall</a:t>
            </a:r>
            <a:endParaRPr sz="1400" b="0" i="0" u="none" strike="noStrike" cap="none">
              <a:solidFill>
                <a:srgbClr val="000000"/>
              </a:solidFill>
              <a:latin typeface="Arial"/>
              <a:ea typeface="Arial"/>
              <a:cs typeface="Arial"/>
              <a:sym typeface="Arial"/>
            </a:endParaRPr>
          </a:p>
        </p:txBody>
      </p:sp>
    </p:spTree>
  </p:cSld>
  <p:clrMapOvr>
    <a:masterClrMapping/>
  </p:clrMapOvr>
  <p:transition spd="med">
    <p:fade/>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136"/>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 (Whitten)</a:t>
            </a:r>
            <a:endParaRPr sz="4000" b="1"/>
          </a:p>
        </p:txBody>
      </p:sp>
      <p:sp>
        <p:nvSpPr>
          <p:cNvPr id="1191" name="Google Shape;1191;p136"/>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84</a:t>
            </a:fld>
            <a:endParaRPr/>
          </a:p>
        </p:txBody>
      </p:sp>
      <p:sp>
        <p:nvSpPr>
          <p:cNvPr id="1192" name="Google Shape;1192;p136"/>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Clr>
                <a:srgbClr val="C00000"/>
              </a:buClr>
              <a:buSzPts val="3200"/>
              <a:buFont typeface="Arial"/>
              <a:buChar char="»"/>
            </a:pPr>
            <a:r>
              <a:rPr lang="es-ES" sz="3200"/>
              <a:t>Cómo conducir la entrevista</a:t>
            </a:r>
            <a:endParaRPr/>
          </a:p>
          <a:p>
            <a:pPr marL="260604" lvl="1" indent="-257175" algn="l" rtl="0">
              <a:lnSpc>
                <a:spcPct val="85000"/>
              </a:lnSpc>
              <a:spcBef>
                <a:spcPts val="450"/>
              </a:spcBef>
              <a:spcAft>
                <a:spcPts val="0"/>
              </a:spcAft>
              <a:buClr>
                <a:srgbClr val="262626"/>
              </a:buClr>
              <a:buSzPts val="3200"/>
              <a:buChar char=" "/>
            </a:pPr>
            <a:r>
              <a:rPr lang="es-ES" sz="3200"/>
              <a:t>Selección del entrevistado</a:t>
            </a:r>
            <a:endParaRPr/>
          </a:p>
          <a:p>
            <a:pPr marL="411480" lvl="2" indent="-411480" algn="l" rtl="0">
              <a:lnSpc>
                <a:spcPct val="85000"/>
              </a:lnSpc>
              <a:spcBef>
                <a:spcPts val="450"/>
              </a:spcBef>
              <a:spcAft>
                <a:spcPts val="0"/>
              </a:spcAft>
              <a:buClr>
                <a:srgbClr val="262626"/>
              </a:buClr>
              <a:buSzPts val="2400"/>
              <a:buChar char=" "/>
            </a:pPr>
            <a:r>
              <a:rPr lang="es-ES" sz="2400"/>
              <a:t>Según el requerimiento a analizar</a:t>
            </a:r>
            <a:endParaRPr/>
          </a:p>
          <a:p>
            <a:pPr marL="411480" lvl="2" indent="-411480" algn="l" rtl="0">
              <a:lnSpc>
                <a:spcPct val="85000"/>
              </a:lnSpc>
              <a:spcBef>
                <a:spcPts val="450"/>
              </a:spcBef>
              <a:spcAft>
                <a:spcPts val="0"/>
              </a:spcAft>
              <a:buClr>
                <a:srgbClr val="262626"/>
              </a:buClr>
              <a:buSzPts val="2400"/>
              <a:buChar char=" "/>
            </a:pPr>
            <a:r>
              <a:rPr lang="es-ES" sz="2400"/>
              <a:t>Conocer sus fortalezas, prejuicios y motivaciones</a:t>
            </a:r>
            <a:endParaRPr/>
          </a:p>
          <a:p>
            <a:pPr marL="617220" lvl="3" indent="-617220" algn="l" rtl="0">
              <a:lnSpc>
                <a:spcPct val="85000"/>
              </a:lnSpc>
              <a:spcBef>
                <a:spcPts val="450"/>
              </a:spcBef>
              <a:spcAft>
                <a:spcPts val="0"/>
              </a:spcAft>
              <a:buClr>
                <a:srgbClr val="262626"/>
              </a:buClr>
              <a:buSzPts val="2000"/>
              <a:buChar char=" "/>
            </a:pPr>
            <a:r>
              <a:rPr lang="es-ES" sz="2000"/>
              <a:t>Armar la entrevista en base a las características de la persona</a:t>
            </a:r>
            <a:endParaRPr/>
          </a:p>
          <a:p>
            <a:pPr marL="411480" lvl="2" indent="-411480" algn="l" rtl="0">
              <a:lnSpc>
                <a:spcPct val="85000"/>
              </a:lnSpc>
              <a:spcBef>
                <a:spcPts val="450"/>
              </a:spcBef>
              <a:spcAft>
                <a:spcPts val="0"/>
              </a:spcAft>
              <a:buClr>
                <a:srgbClr val="262626"/>
              </a:buClr>
              <a:buSzPts val="2400"/>
              <a:buChar char=" "/>
            </a:pPr>
            <a:r>
              <a:rPr lang="es-ES" sz="2400"/>
              <a:t>Hacer una cita (no llegar sin avisar)</a:t>
            </a:r>
            <a:endParaRPr/>
          </a:p>
          <a:p>
            <a:pPr marL="411480" lvl="2" indent="-411480" algn="l" rtl="0">
              <a:lnSpc>
                <a:spcPct val="85000"/>
              </a:lnSpc>
              <a:spcBef>
                <a:spcPts val="450"/>
              </a:spcBef>
              <a:spcAft>
                <a:spcPts val="0"/>
              </a:spcAft>
              <a:buClr>
                <a:srgbClr val="262626"/>
              </a:buClr>
              <a:buSzPts val="2400"/>
              <a:buChar char=" "/>
            </a:pPr>
            <a:r>
              <a:rPr lang="es-ES" sz="2400"/>
              <a:t>Respetar el horario de trabajo</a:t>
            </a:r>
            <a:endParaRPr/>
          </a:p>
          <a:p>
            <a:pPr marL="411480" lvl="2" indent="-411480" algn="l" rtl="0">
              <a:lnSpc>
                <a:spcPct val="85000"/>
              </a:lnSpc>
              <a:spcBef>
                <a:spcPts val="450"/>
              </a:spcBef>
              <a:spcAft>
                <a:spcPts val="0"/>
              </a:spcAft>
              <a:buClr>
                <a:srgbClr val="262626"/>
              </a:buClr>
              <a:buSzPts val="2400"/>
              <a:buChar char=" "/>
            </a:pPr>
            <a:r>
              <a:rPr lang="es-ES" sz="2400"/>
              <a:t>Establecer la duración de la entrevista</a:t>
            </a:r>
            <a:endParaRPr/>
          </a:p>
          <a:p>
            <a:pPr marL="617220" lvl="3" indent="-617220" algn="l" rtl="0">
              <a:lnSpc>
                <a:spcPct val="85000"/>
              </a:lnSpc>
              <a:spcBef>
                <a:spcPts val="450"/>
              </a:spcBef>
              <a:spcAft>
                <a:spcPts val="0"/>
              </a:spcAft>
              <a:buClr>
                <a:srgbClr val="262626"/>
              </a:buClr>
              <a:buSzPts val="2000"/>
              <a:buChar char=" "/>
            </a:pPr>
            <a:r>
              <a:rPr lang="es-ES" sz="2000"/>
              <a:t>Cuanto mayor es el cargo del entrevistado menor tiempo se debe utilizar</a:t>
            </a:r>
            <a:endParaRPr/>
          </a:p>
          <a:p>
            <a:pPr marL="411480" lvl="2" indent="-411480" algn="l" rtl="0">
              <a:lnSpc>
                <a:spcPct val="85000"/>
              </a:lnSpc>
              <a:spcBef>
                <a:spcPts val="450"/>
              </a:spcBef>
              <a:spcAft>
                <a:spcPts val="0"/>
              </a:spcAft>
              <a:buClr>
                <a:srgbClr val="262626"/>
              </a:buClr>
              <a:buSzPts val="2400"/>
              <a:buChar char=" "/>
            </a:pPr>
            <a:r>
              <a:rPr lang="es-ES" sz="2400"/>
              <a:t>Obtener el permiso del supervisor o jefe </a:t>
            </a:r>
            <a:endParaRPr/>
          </a:p>
          <a:p>
            <a:pPr marL="411480" lvl="2" indent="-411480" algn="l" rtl="0">
              <a:lnSpc>
                <a:spcPct val="85000"/>
              </a:lnSpc>
              <a:spcBef>
                <a:spcPts val="450"/>
              </a:spcBef>
              <a:spcAft>
                <a:spcPts val="0"/>
              </a:spcAft>
              <a:buClr>
                <a:srgbClr val="262626"/>
              </a:buClr>
              <a:buSzPts val="2400"/>
              <a:buChar char=" "/>
            </a:pPr>
            <a:r>
              <a:rPr lang="es-ES" sz="2400"/>
              <a:t>La entrevista es personal y debe realizarse en un lugar privado</a:t>
            </a:r>
            <a:endParaRPr sz="2400"/>
          </a:p>
        </p:txBody>
      </p:sp>
      <p:sp>
        <p:nvSpPr>
          <p:cNvPr id="1193" name="Google Shape;1193;p136"/>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Tree>
  </p:cSld>
  <p:clrMapOvr>
    <a:masterClrMapping/>
  </p:clrMapOvr>
  <p:transition spd="med">
    <p:fade/>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137"/>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 (Whitten)</a:t>
            </a:r>
            <a:endParaRPr sz="4000" b="1"/>
          </a:p>
        </p:txBody>
      </p:sp>
      <p:sp>
        <p:nvSpPr>
          <p:cNvPr id="1199" name="Google Shape;1199;p137"/>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85</a:t>
            </a:fld>
            <a:endParaRPr/>
          </a:p>
        </p:txBody>
      </p:sp>
      <p:sp>
        <p:nvSpPr>
          <p:cNvPr id="1200" name="Google Shape;1200;p137"/>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2800"/>
              <a:buFont typeface="Arial"/>
              <a:buChar char="»"/>
            </a:pPr>
            <a:r>
              <a:rPr lang="es-ES" sz="2800"/>
              <a:t>Cómo conducir la entrevista</a:t>
            </a:r>
            <a:endParaRPr/>
          </a:p>
          <a:p>
            <a:pPr marL="260604" lvl="1" indent="-257175" algn="l" rtl="0">
              <a:lnSpc>
                <a:spcPct val="85000"/>
              </a:lnSpc>
              <a:spcBef>
                <a:spcPts val="450"/>
              </a:spcBef>
              <a:spcAft>
                <a:spcPts val="0"/>
              </a:spcAft>
              <a:buClr>
                <a:srgbClr val="262626"/>
              </a:buClr>
              <a:buSzPts val="2800"/>
              <a:buChar char=" "/>
            </a:pPr>
            <a:r>
              <a:rPr lang="es-ES" sz="2800"/>
              <a:t>Preparación de la entrevista</a:t>
            </a:r>
            <a:endParaRPr/>
          </a:p>
          <a:p>
            <a:pPr marL="411480" lvl="2" indent="-411480" algn="l" rtl="0">
              <a:lnSpc>
                <a:spcPct val="85000"/>
              </a:lnSpc>
              <a:spcBef>
                <a:spcPts val="450"/>
              </a:spcBef>
              <a:spcAft>
                <a:spcPts val="0"/>
              </a:spcAft>
              <a:buClr>
                <a:srgbClr val="262626"/>
              </a:buClr>
              <a:buSzPts val="2400"/>
              <a:buChar char=" "/>
            </a:pPr>
            <a:r>
              <a:rPr lang="es-ES" sz="2400" i="0"/>
              <a:t>Informar al entrevistado el tema a tratar antes de la reunión </a:t>
            </a:r>
            <a:endParaRPr/>
          </a:p>
          <a:p>
            <a:pPr marL="411480" lvl="2" indent="-411480" algn="l" rtl="0">
              <a:lnSpc>
                <a:spcPct val="85000"/>
              </a:lnSpc>
              <a:spcBef>
                <a:spcPts val="450"/>
              </a:spcBef>
              <a:spcAft>
                <a:spcPts val="0"/>
              </a:spcAft>
              <a:buClr>
                <a:srgbClr val="262626"/>
              </a:buClr>
              <a:buSzPts val="2400"/>
              <a:buChar char=" "/>
            </a:pPr>
            <a:r>
              <a:rPr lang="es-ES" sz="2400" i="0"/>
              <a:t>Definir un “Guión de Entrevista”</a:t>
            </a:r>
            <a:endParaRPr/>
          </a:p>
          <a:p>
            <a:pPr marL="411480" lvl="2" indent="-411480" algn="l" rtl="0">
              <a:lnSpc>
                <a:spcPct val="85000"/>
              </a:lnSpc>
              <a:spcBef>
                <a:spcPts val="450"/>
              </a:spcBef>
              <a:spcAft>
                <a:spcPts val="0"/>
              </a:spcAft>
              <a:buClr>
                <a:srgbClr val="262626"/>
              </a:buClr>
              <a:buSzPts val="2400"/>
              <a:buChar char=" "/>
            </a:pPr>
            <a:r>
              <a:rPr lang="es-ES" sz="2400" i="0"/>
              <a:t>Se deben evitar preguntas sesgadas o con intención, amenazantes o críticas</a:t>
            </a:r>
            <a:endParaRPr/>
          </a:p>
          <a:p>
            <a:pPr marL="411480" lvl="2" indent="-411480" algn="l" rtl="0">
              <a:lnSpc>
                <a:spcPct val="85000"/>
              </a:lnSpc>
              <a:spcBef>
                <a:spcPts val="450"/>
              </a:spcBef>
              <a:spcAft>
                <a:spcPts val="0"/>
              </a:spcAft>
              <a:buClr>
                <a:srgbClr val="262626"/>
              </a:buClr>
              <a:buSzPts val="2400"/>
              <a:buChar char=" "/>
            </a:pPr>
            <a:r>
              <a:rPr lang="es-ES" sz="2400" i="0"/>
              <a:t>Usar lenguaje claro y conciso</a:t>
            </a:r>
            <a:endParaRPr/>
          </a:p>
          <a:p>
            <a:pPr marL="411480" lvl="2" indent="-411480" algn="l" rtl="0">
              <a:lnSpc>
                <a:spcPct val="85000"/>
              </a:lnSpc>
              <a:spcBef>
                <a:spcPts val="450"/>
              </a:spcBef>
              <a:spcAft>
                <a:spcPts val="0"/>
              </a:spcAft>
              <a:buClr>
                <a:srgbClr val="262626"/>
              </a:buClr>
              <a:buSzPts val="2400"/>
              <a:buChar char=" "/>
            </a:pPr>
            <a:r>
              <a:rPr lang="es-ES" sz="2400" i="0"/>
              <a:t>No incluir opinión como parte de la pregunta</a:t>
            </a:r>
            <a:endParaRPr/>
          </a:p>
          <a:p>
            <a:pPr marL="411480" lvl="2" indent="-411480" algn="l" rtl="0">
              <a:lnSpc>
                <a:spcPct val="85000"/>
              </a:lnSpc>
              <a:spcBef>
                <a:spcPts val="450"/>
              </a:spcBef>
              <a:spcAft>
                <a:spcPts val="0"/>
              </a:spcAft>
              <a:buClr>
                <a:srgbClr val="262626"/>
              </a:buClr>
              <a:buSzPts val="2400"/>
              <a:buChar char=" "/>
            </a:pPr>
            <a:r>
              <a:rPr lang="es-ES" sz="2400" i="0"/>
              <a:t>Evitar realizar preguntas largas y complejas </a:t>
            </a:r>
            <a:endParaRPr/>
          </a:p>
        </p:txBody>
      </p:sp>
      <p:sp>
        <p:nvSpPr>
          <p:cNvPr id="1201" name="Google Shape;1201;p137"/>
          <p:cNvSpPr txBox="1"/>
          <p:nvPr/>
        </p:nvSpPr>
        <p:spPr>
          <a:xfrm>
            <a:off x="4972993" y="18288"/>
            <a:ext cx="4131409"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202" name="Google Shape;1202;p137" descr="http://www.rosabonilla.com/blog/wp-content/uploads/2013/04/537588-300x242.gif"/>
          <p:cNvPicPr preferRelativeResize="0"/>
          <p:nvPr/>
        </p:nvPicPr>
        <p:blipFill rotWithShape="1">
          <a:blip r:embed="rId3">
            <a:alphaModFix/>
          </a:blip>
          <a:srcRect/>
          <a:stretch/>
        </p:blipFill>
        <p:spPr>
          <a:xfrm>
            <a:off x="8153013" y="3861048"/>
            <a:ext cx="2558048" cy="2016224"/>
          </a:xfrm>
          <a:prstGeom prst="rect">
            <a:avLst/>
          </a:prstGeom>
          <a:noFill/>
          <a:ln>
            <a:noFill/>
          </a:ln>
        </p:spPr>
      </p:pic>
    </p:spTree>
  </p:cSld>
  <p:clrMapOvr>
    <a:masterClrMapping/>
  </p:clrMapOvr>
  <p:transition spd="med">
    <p:fade/>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206"/>
        <p:cNvGrpSpPr/>
        <p:nvPr/>
      </p:nvGrpSpPr>
      <p:grpSpPr>
        <a:xfrm>
          <a:off x="0" y="0"/>
          <a:ext cx="0" cy="0"/>
          <a:chOff x="0" y="0"/>
          <a:chExt cx="0" cy="0"/>
        </a:xfrm>
      </p:grpSpPr>
      <p:sp>
        <p:nvSpPr>
          <p:cNvPr id="1207" name="Google Shape;1207;p138"/>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86</a:t>
            </a:fld>
            <a:endParaRPr/>
          </a:p>
        </p:txBody>
      </p:sp>
      <p:sp>
        <p:nvSpPr>
          <p:cNvPr id="1208" name="Google Shape;1208;p138"/>
          <p:cNvSpPr txBox="1"/>
          <p:nvPr/>
        </p:nvSpPr>
        <p:spPr>
          <a:xfrm>
            <a:off x="0" y="332658"/>
            <a:ext cx="2650271" cy="83099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s-ES" sz="2400" b="1" i="0" u="none" strike="noStrike" cap="none">
                <a:solidFill>
                  <a:srgbClr val="4B5064"/>
                </a:solidFill>
                <a:latin typeface="Calibri"/>
                <a:ea typeface="Calibri"/>
                <a:cs typeface="Calibri"/>
                <a:sym typeface="Calibri"/>
              </a:rPr>
              <a:t>Guión de una Entrevista (1)</a:t>
            </a:r>
            <a:endParaRPr sz="2400" b="1" i="0" u="none" strike="noStrike" cap="none">
              <a:solidFill>
                <a:srgbClr val="4B5064"/>
              </a:solidFill>
              <a:latin typeface="Calibri"/>
              <a:ea typeface="Calibri"/>
              <a:cs typeface="Calibri"/>
              <a:sym typeface="Calibri"/>
            </a:endParaRPr>
          </a:p>
        </p:txBody>
      </p:sp>
      <p:pic>
        <p:nvPicPr>
          <p:cNvPr id="1209" name="Google Shape;1209;p138"/>
          <p:cNvPicPr preferRelativeResize="0"/>
          <p:nvPr/>
        </p:nvPicPr>
        <p:blipFill rotWithShape="1">
          <a:blip r:embed="rId3">
            <a:alphaModFix/>
          </a:blip>
          <a:srcRect/>
          <a:stretch/>
        </p:blipFill>
        <p:spPr>
          <a:xfrm>
            <a:off x="2895425" y="1"/>
            <a:ext cx="6437355" cy="6767725"/>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213"/>
        <p:cNvGrpSpPr/>
        <p:nvPr/>
      </p:nvGrpSpPr>
      <p:grpSpPr>
        <a:xfrm>
          <a:off x="0" y="0"/>
          <a:ext cx="0" cy="0"/>
          <a:chOff x="0" y="0"/>
          <a:chExt cx="0" cy="0"/>
        </a:xfrm>
      </p:grpSpPr>
      <p:sp>
        <p:nvSpPr>
          <p:cNvPr id="1214" name="Google Shape;1214;g1e58aeebf75_0_1"/>
          <p:cNvSpPr txBox="1">
            <a:spLocks noGrp="1"/>
          </p:cNvSpPr>
          <p:nvPr>
            <p:ph type="sldNum" idx="12"/>
          </p:nvPr>
        </p:nvSpPr>
        <p:spPr>
          <a:xfrm>
            <a:off x="9286734" y="2852615"/>
            <a:ext cx="2937900" cy="10485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87</a:t>
            </a:fld>
            <a:endParaRPr/>
          </a:p>
        </p:txBody>
      </p:sp>
      <p:sp>
        <p:nvSpPr>
          <p:cNvPr id="1215" name="Google Shape;1215;g1e58aeebf75_0_1"/>
          <p:cNvSpPr txBox="1"/>
          <p:nvPr/>
        </p:nvSpPr>
        <p:spPr>
          <a:xfrm>
            <a:off x="0" y="332658"/>
            <a:ext cx="2650200" cy="831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s-ES" sz="2400" b="1" i="0" u="none" strike="noStrike" cap="none">
                <a:solidFill>
                  <a:srgbClr val="4B5064"/>
                </a:solidFill>
                <a:latin typeface="Calibri"/>
                <a:ea typeface="Calibri"/>
                <a:cs typeface="Calibri"/>
                <a:sym typeface="Calibri"/>
              </a:rPr>
              <a:t>Guión de una Entrevista (2)</a:t>
            </a:r>
            <a:endParaRPr sz="2400" b="1" i="0" u="none" strike="noStrike" cap="none">
              <a:solidFill>
                <a:srgbClr val="4B5064"/>
              </a:solidFill>
              <a:latin typeface="Calibri"/>
              <a:ea typeface="Calibri"/>
              <a:cs typeface="Calibri"/>
              <a:sym typeface="Calibri"/>
            </a:endParaRPr>
          </a:p>
        </p:txBody>
      </p:sp>
      <p:pic>
        <p:nvPicPr>
          <p:cNvPr id="1216" name="Google Shape;1216;g1e58aeebf75_0_1"/>
          <p:cNvPicPr preferRelativeResize="0"/>
          <p:nvPr/>
        </p:nvPicPr>
        <p:blipFill rotWithShape="1">
          <a:blip r:embed="rId3">
            <a:alphaModFix/>
          </a:blip>
          <a:srcRect/>
          <a:stretch/>
        </p:blipFill>
        <p:spPr>
          <a:xfrm>
            <a:off x="3127134" y="71225"/>
            <a:ext cx="6545341" cy="6483476"/>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220"/>
        <p:cNvGrpSpPr/>
        <p:nvPr/>
      </p:nvGrpSpPr>
      <p:grpSpPr>
        <a:xfrm>
          <a:off x="0" y="0"/>
          <a:ext cx="0" cy="0"/>
          <a:chOff x="0" y="0"/>
          <a:chExt cx="0" cy="0"/>
        </a:xfrm>
      </p:grpSpPr>
      <p:sp>
        <p:nvSpPr>
          <p:cNvPr id="1221" name="Google Shape;1221;p139"/>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 (Whitten)</a:t>
            </a:r>
            <a:endParaRPr sz="4000" b="1"/>
          </a:p>
        </p:txBody>
      </p:sp>
      <p:sp>
        <p:nvSpPr>
          <p:cNvPr id="1222" name="Google Shape;1222;p139"/>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3000"/>
              <a:buFont typeface="Arial"/>
              <a:buChar char="»"/>
            </a:pPr>
            <a:r>
              <a:rPr lang="es-ES" sz="3000"/>
              <a:t>Cómo conducir la entrevista</a:t>
            </a:r>
            <a:endParaRPr/>
          </a:p>
          <a:p>
            <a:pPr marL="411480" lvl="2" indent="-411480" algn="l" rtl="0">
              <a:lnSpc>
                <a:spcPct val="85000"/>
              </a:lnSpc>
              <a:spcBef>
                <a:spcPts val="450"/>
              </a:spcBef>
              <a:spcAft>
                <a:spcPts val="0"/>
              </a:spcAft>
              <a:buClr>
                <a:srgbClr val="262626"/>
              </a:buClr>
              <a:buSzPts val="2200"/>
              <a:buChar char=" "/>
            </a:pPr>
            <a:r>
              <a:rPr lang="es-ES" sz="2200"/>
              <a:t>Respete el horario y los tiempos definidos</a:t>
            </a:r>
            <a:endParaRPr/>
          </a:p>
          <a:p>
            <a:pPr marL="411480" lvl="2" indent="-411480" algn="l" rtl="0">
              <a:lnSpc>
                <a:spcPct val="85000"/>
              </a:lnSpc>
              <a:spcBef>
                <a:spcPts val="450"/>
              </a:spcBef>
              <a:spcAft>
                <a:spcPts val="0"/>
              </a:spcAft>
              <a:buClr>
                <a:srgbClr val="262626"/>
              </a:buClr>
              <a:buSzPts val="2200"/>
              <a:buChar char=" "/>
            </a:pPr>
            <a:r>
              <a:rPr lang="es-ES" sz="2200"/>
              <a:t>Si es en una sala de reunión llegue antes para asegurar las condiciones de la misma</a:t>
            </a:r>
            <a:endParaRPr/>
          </a:p>
          <a:p>
            <a:pPr marL="411480" lvl="2" indent="-411480" algn="l" rtl="0">
              <a:lnSpc>
                <a:spcPct val="85000"/>
              </a:lnSpc>
              <a:spcBef>
                <a:spcPts val="450"/>
              </a:spcBef>
              <a:spcAft>
                <a:spcPts val="0"/>
              </a:spcAft>
              <a:buClr>
                <a:srgbClr val="262626"/>
              </a:buClr>
              <a:buSzPts val="2200"/>
              <a:buChar char=" "/>
            </a:pPr>
            <a:r>
              <a:rPr lang="es-ES" sz="2200"/>
              <a:t>Inicie la entrevista saludando, presentándose y agradeciendo la atención</a:t>
            </a:r>
            <a:endParaRPr/>
          </a:p>
          <a:p>
            <a:pPr marL="411480" lvl="2" indent="-411480" algn="l" rtl="0">
              <a:lnSpc>
                <a:spcPct val="85000"/>
              </a:lnSpc>
              <a:spcBef>
                <a:spcPts val="450"/>
              </a:spcBef>
              <a:spcAft>
                <a:spcPts val="0"/>
              </a:spcAft>
              <a:buClr>
                <a:srgbClr val="262626"/>
              </a:buClr>
              <a:buSzPts val="2200"/>
              <a:buChar char=" "/>
            </a:pPr>
            <a:r>
              <a:rPr lang="es-ES" sz="2200"/>
              <a:t>Mencione el propósito de la misma y la duración </a:t>
            </a:r>
            <a:endParaRPr/>
          </a:p>
          <a:p>
            <a:pPr marL="411480" lvl="2" indent="-411480" algn="l" rtl="0">
              <a:lnSpc>
                <a:spcPct val="85000"/>
              </a:lnSpc>
              <a:spcBef>
                <a:spcPts val="450"/>
              </a:spcBef>
              <a:spcAft>
                <a:spcPts val="0"/>
              </a:spcAft>
              <a:buClr>
                <a:srgbClr val="262626"/>
              </a:buClr>
              <a:buSzPts val="2200"/>
              <a:buChar char=" "/>
            </a:pPr>
            <a:r>
              <a:rPr lang="es-ES" sz="2200"/>
              <a:t>Escuche con atención y observe al entrevistado, tome nota de las respuestas verbales y no verbales </a:t>
            </a:r>
            <a:endParaRPr/>
          </a:p>
          <a:p>
            <a:pPr marL="411480" lvl="2" indent="-411480" algn="l" rtl="0">
              <a:lnSpc>
                <a:spcPct val="85000"/>
              </a:lnSpc>
              <a:spcBef>
                <a:spcPts val="450"/>
              </a:spcBef>
              <a:spcAft>
                <a:spcPts val="0"/>
              </a:spcAft>
              <a:buClr>
                <a:srgbClr val="262626"/>
              </a:buClr>
              <a:buSzPts val="2200"/>
              <a:buChar char=" "/>
            </a:pPr>
            <a:r>
              <a:rPr lang="es-ES" sz="2200"/>
              <a:t>Concluya la entrevista expresando su agradecimiento</a:t>
            </a:r>
            <a:endParaRPr/>
          </a:p>
          <a:p>
            <a:pPr marL="411480" lvl="2" indent="-411480" algn="l" rtl="0">
              <a:lnSpc>
                <a:spcPct val="85000"/>
              </a:lnSpc>
              <a:spcBef>
                <a:spcPts val="450"/>
              </a:spcBef>
              <a:spcAft>
                <a:spcPts val="0"/>
              </a:spcAft>
              <a:buClr>
                <a:srgbClr val="262626"/>
              </a:buClr>
              <a:buSzPts val="2200"/>
              <a:buChar char=" "/>
            </a:pPr>
            <a:r>
              <a:rPr lang="es-ES" sz="2200"/>
              <a:t>Haga una breve conclusión de la entrevista para ganar la confianza del entrevistado</a:t>
            </a:r>
            <a:endParaRPr/>
          </a:p>
          <a:p>
            <a:pPr marL="260604" lvl="1" indent="-142875" algn="l" rtl="0">
              <a:lnSpc>
                <a:spcPct val="85000"/>
              </a:lnSpc>
              <a:spcBef>
                <a:spcPts val="450"/>
              </a:spcBef>
              <a:spcAft>
                <a:spcPts val="0"/>
              </a:spcAft>
              <a:buClr>
                <a:srgbClr val="262626"/>
              </a:buClr>
              <a:buSzPts val="1800"/>
              <a:buNone/>
            </a:pPr>
            <a:endParaRPr/>
          </a:p>
          <a:p>
            <a:pPr marL="68580" lvl="0" indent="0" algn="l" rtl="0">
              <a:lnSpc>
                <a:spcPct val="85000"/>
              </a:lnSpc>
              <a:spcBef>
                <a:spcPts val="975"/>
              </a:spcBef>
              <a:spcAft>
                <a:spcPts val="0"/>
              </a:spcAft>
              <a:buClr>
                <a:srgbClr val="C00000"/>
              </a:buClr>
              <a:buSzPts val="1800"/>
              <a:buFont typeface="Arial"/>
              <a:buNone/>
            </a:pPr>
            <a:endParaRPr/>
          </a:p>
        </p:txBody>
      </p:sp>
      <p:sp>
        <p:nvSpPr>
          <p:cNvPr id="1223" name="Google Shape;1223;p139"/>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Calibri"/>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1224" name="Google Shape;1224;p139"/>
          <p:cNvSpPr/>
          <p:nvPr/>
        </p:nvSpPr>
        <p:spPr>
          <a:xfrm>
            <a:off x="6331305" y="6509960"/>
            <a:ext cx="1694068" cy="563191"/>
          </a:xfrm>
          <a:prstGeom prst="rect">
            <a:avLst/>
          </a:prstGeom>
          <a:noFill/>
          <a:ln>
            <a:noFill/>
          </a:ln>
        </p:spPr>
        <p:txBody>
          <a:bodyPr spcFirstLastPara="1" wrap="square" lIns="91425" tIns="45700" rIns="91425" bIns="45700" anchor="t" anchorCtr="0">
            <a:spAutoFit/>
          </a:bodyPr>
          <a:lstStyle/>
          <a:p>
            <a:pPr marL="0" marR="0" lvl="0" indent="0" algn="l" rtl="0">
              <a:lnSpc>
                <a:spcPct val="85000"/>
              </a:lnSpc>
              <a:spcBef>
                <a:spcPts val="0"/>
              </a:spcBef>
              <a:spcAft>
                <a:spcPts val="0"/>
              </a:spcAft>
              <a:buClr>
                <a:srgbClr val="000000"/>
              </a:buClr>
              <a:buSzPts val="1800"/>
              <a:buFont typeface="Arial"/>
              <a:buNone/>
            </a:pPr>
            <a:r>
              <a:rPr lang="es-ES" sz="1800" b="0" i="0" u="none" strike="noStrike" cap="none">
                <a:solidFill>
                  <a:srgbClr val="262626"/>
                </a:solidFill>
                <a:latin typeface="Calibri"/>
                <a:ea typeface="Calibri"/>
                <a:cs typeface="Calibri"/>
                <a:sym typeface="Calibri"/>
              </a:rPr>
              <a:t>Whitten Bentley</a:t>
            </a:r>
            <a:endParaRPr sz="1800" b="0" i="0" u="none" strike="noStrike" cap="none">
              <a:solidFill>
                <a:srgbClr val="262626"/>
              </a:solidFill>
              <a:latin typeface="Calibri"/>
              <a:ea typeface="Calibri"/>
              <a:cs typeface="Calibri"/>
              <a:sym typeface="Calibri"/>
            </a:endParaRPr>
          </a:p>
        </p:txBody>
      </p:sp>
      <p:sp>
        <p:nvSpPr>
          <p:cNvPr id="1225" name="Google Shape;1225;p139"/>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88</a:t>
            </a:fld>
            <a:endParaRPr/>
          </a:p>
        </p:txBody>
      </p:sp>
    </p:spTree>
  </p:cSld>
  <p:clrMapOvr>
    <a:masterClrMapping/>
  </p:clrMapOvr>
  <p:transition spd="med">
    <p:fade/>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140"/>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 (Whitten)</a:t>
            </a:r>
            <a:endParaRPr sz="4000" b="1"/>
          </a:p>
        </p:txBody>
      </p:sp>
      <p:sp>
        <p:nvSpPr>
          <p:cNvPr id="1231" name="Google Shape;1231;p140"/>
          <p:cNvSpPr txBox="1">
            <a:spLocks noGrp="1"/>
          </p:cNvSpPr>
          <p:nvPr>
            <p:ph type="body" idx="1"/>
          </p:nvPr>
        </p:nvSpPr>
        <p:spPr>
          <a:xfrm>
            <a:off x="637769" y="1941821"/>
            <a:ext cx="4682264" cy="3767328"/>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Clr>
                <a:srgbClr val="C00000"/>
              </a:buClr>
              <a:buSzPts val="3200"/>
              <a:buFont typeface="Arial"/>
              <a:buChar char="»"/>
            </a:pPr>
            <a:r>
              <a:rPr lang="es-ES" sz="3200"/>
              <a:t>Debe</a:t>
            </a:r>
            <a:endParaRPr/>
          </a:p>
          <a:p>
            <a:pPr marL="260604" lvl="1" indent="-257175" algn="l" rtl="0">
              <a:lnSpc>
                <a:spcPct val="85000"/>
              </a:lnSpc>
              <a:spcBef>
                <a:spcPts val="450"/>
              </a:spcBef>
              <a:spcAft>
                <a:spcPts val="0"/>
              </a:spcAft>
              <a:buSzPts val="2400"/>
              <a:buChar char=" "/>
            </a:pPr>
            <a:r>
              <a:rPr lang="es-ES" sz="2400"/>
              <a:t>Vestirse adecuadamente</a:t>
            </a:r>
            <a:endParaRPr/>
          </a:p>
          <a:p>
            <a:pPr marL="260604" lvl="1" indent="-257175" algn="l" rtl="0">
              <a:lnSpc>
                <a:spcPct val="85000"/>
              </a:lnSpc>
              <a:spcBef>
                <a:spcPts val="450"/>
              </a:spcBef>
              <a:spcAft>
                <a:spcPts val="0"/>
              </a:spcAft>
              <a:buSzPts val="2400"/>
              <a:buChar char=" "/>
            </a:pPr>
            <a:r>
              <a:rPr lang="es-ES" sz="2400"/>
              <a:t>Ser cortés</a:t>
            </a:r>
            <a:endParaRPr/>
          </a:p>
          <a:p>
            <a:pPr marL="260604" lvl="1" indent="-257175" algn="l" rtl="0">
              <a:lnSpc>
                <a:spcPct val="85000"/>
              </a:lnSpc>
              <a:spcBef>
                <a:spcPts val="450"/>
              </a:spcBef>
              <a:spcAft>
                <a:spcPts val="0"/>
              </a:spcAft>
              <a:buSzPts val="2400"/>
              <a:buChar char=" "/>
            </a:pPr>
            <a:r>
              <a:rPr lang="es-ES" sz="2400"/>
              <a:t>Escuchar cuidadosamente</a:t>
            </a:r>
            <a:endParaRPr/>
          </a:p>
          <a:p>
            <a:pPr marL="260604" lvl="1" indent="-257175" algn="l" rtl="0">
              <a:lnSpc>
                <a:spcPct val="85000"/>
              </a:lnSpc>
              <a:spcBef>
                <a:spcPts val="450"/>
              </a:spcBef>
              <a:spcAft>
                <a:spcPts val="0"/>
              </a:spcAft>
              <a:buSzPts val="2400"/>
              <a:buChar char=" "/>
            </a:pPr>
            <a:r>
              <a:rPr lang="es-ES" sz="2400"/>
              <a:t>Mantener el control</a:t>
            </a:r>
            <a:endParaRPr/>
          </a:p>
          <a:p>
            <a:pPr marL="260604" lvl="1" indent="-257175" algn="l" rtl="0">
              <a:lnSpc>
                <a:spcPct val="85000"/>
              </a:lnSpc>
              <a:spcBef>
                <a:spcPts val="450"/>
              </a:spcBef>
              <a:spcAft>
                <a:spcPts val="0"/>
              </a:spcAft>
              <a:buSzPts val="2400"/>
              <a:buChar char=" "/>
            </a:pPr>
            <a:r>
              <a:rPr lang="es-ES" sz="2400"/>
              <a:t>Observar los gestos </a:t>
            </a:r>
            <a:endParaRPr/>
          </a:p>
          <a:p>
            <a:pPr marL="260604" lvl="1" indent="-257175" algn="l" rtl="0">
              <a:lnSpc>
                <a:spcPct val="85000"/>
              </a:lnSpc>
              <a:spcBef>
                <a:spcPts val="450"/>
              </a:spcBef>
              <a:spcAft>
                <a:spcPts val="0"/>
              </a:spcAft>
              <a:buSzPts val="2400"/>
              <a:buChar char=" "/>
            </a:pPr>
            <a:r>
              <a:rPr lang="es-ES" sz="2400"/>
              <a:t>Ser paciente</a:t>
            </a:r>
            <a:endParaRPr/>
          </a:p>
          <a:p>
            <a:pPr marL="260604" lvl="1" indent="-257175" algn="l" rtl="0">
              <a:lnSpc>
                <a:spcPct val="85000"/>
              </a:lnSpc>
              <a:spcBef>
                <a:spcPts val="450"/>
              </a:spcBef>
              <a:spcAft>
                <a:spcPts val="0"/>
              </a:spcAft>
              <a:buSzPts val="2400"/>
              <a:buChar char=" "/>
            </a:pPr>
            <a:r>
              <a:rPr lang="es-ES" sz="2400"/>
              <a:t>Mantener al entrevistado en calma</a:t>
            </a:r>
            <a:endParaRPr/>
          </a:p>
          <a:p>
            <a:pPr marL="260604" lvl="1" indent="-257175" algn="l" rtl="0">
              <a:lnSpc>
                <a:spcPct val="85000"/>
              </a:lnSpc>
              <a:spcBef>
                <a:spcPts val="450"/>
              </a:spcBef>
              <a:spcAft>
                <a:spcPts val="0"/>
              </a:spcAft>
              <a:buSzPts val="2400"/>
              <a:buChar char=" "/>
            </a:pPr>
            <a:r>
              <a:rPr lang="es-ES" sz="2400"/>
              <a:t>Mantener el autocontrol</a:t>
            </a:r>
            <a:endParaRPr/>
          </a:p>
          <a:p>
            <a:pPr marL="260604" lvl="1" indent="-257175" algn="l" rtl="0">
              <a:lnSpc>
                <a:spcPct val="85000"/>
              </a:lnSpc>
              <a:spcBef>
                <a:spcPts val="450"/>
              </a:spcBef>
              <a:spcAft>
                <a:spcPts val="0"/>
              </a:spcAft>
              <a:buSzPts val="2400"/>
              <a:buChar char=" "/>
            </a:pPr>
            <a:r>
              <a:rPr lang="es-ES" sz="2400"/>
              <a:t>Terminar a tiempo</a:t>
            </a:r>
            <a:endParaRPr/>
          </a:p>
        </p:txBody>
      </p:sp>
      <p:sp>
        <p:nvSpPr>
          <p:cNvPr id="1232" name="Google Shape;1232;p140"/>
          <p:cNvSpPr txBox="1">
            <a:spLocks noGrp="1"/>
          </p:cNvSpPr>
          <p:nvPr>
            <p:ph type="body" idx="2"/>
          </p:nvPr>
        </p:nvSpPr>
        <p:spPr>
          <a:xfrm>
            <a:off x="6035596" y="1998134"/>
            <a:ext cx="4682264" cy="3767328"/>
          </a:xfrm>
          <a:prstGeom prst="rect">
            <a:avLst/>
          </a:prstGeom>
          <a:noFill/>
          <a:ln>
            <a:noFill/>
          </a:ln>
        </p:spPr>
        <p:txBody>
          <a:bodyPr spcFirstLastPara="1" wrap="square" lIns="91425" tIns="45700" rIns="91425" bIns="45700" anchor="t" anchorCtr="0">
            <a:normAutofit/>
          </a:bodyPr>
          <a:lstStyle/>
          <a:p>
            <a:pPr marL="68580" lvl="0" indent="-68580" algn="l" rtl="0">
              <a:lnSpc>
                <a:spcPct val="75000"/>
              </a:lnSpc>
              <a:spcBef>
                <a:spcPts val="0"/>
              </a:spcBef>
              <a:spcAft>
                <a:spcPts val="0"/>
              </a:spcAft>
              <a:buClr>
                <a:srgbClr val="C00000"/>
              </a:buClr>
              <a:buSzPts val="3200"/>
              <a:buFont typeface="Arial"/>
              <a:buChar char="»"/>
            </a:pPr>
            <a:r>
              <a:rPr lang="es-ES" sz="3200"/>
              <a:t>Evite</a:t>
            </a:r>
            <a:endParaRPr/>
          </a:p>
          <a:p>
            <a:pPr marL="260604" lvl="1" indent="-257175" algn="l" rtl="0">
              <a:lnSpc>
                <a:spcPct val="75000"/>
              </a:lnSpc>
              <a:spcBef>
                <a:spcPts val="450"/>
              </a:spcBef>
              <a:spcAft>
                <a:spcPts val="0"/>
              </a:spcAft>
              <a:buSzPts val="2400"/>
              <a:buChar char=" "/>
            </a:pPr>
            <a:r>
              <a:rPr lang="es-ES" sz="2400"/>
              <a:t>Suponer que una respuesta no lleva a ningún lado</a:t>
            </a:r>
            <a:endParaRPr/>
          </a:p>
          <a:p>
            <a:pPr marL="260604" lvl="1" indent="-257175" algn="l" rtl="0">
              <a:lnSpc>
                <a:spcPct val="75000"/>
              </a:lnSpc>
              <a:spcBef>
                <a:spcPts val="450"/>
              </a:spcBef>
              <a:spcAft>
                <a:spcPts val="0"/>
              </a:spcAft>
              <a:buSzPts val="2400"/>
              <a:buChar char=" "/>
            </a:pPr>
            <a:r>
              <a:rPr lang="es-ES" sz="2400"/>
              <a:t>Revelar pistas </a:t>
            </a:r>
            <a:endParaRPr/>
          </a:p>
          <a:p>
            <a:pPr marL="260604" lvl="1" indent="-257175" algn="l" rtl="0">
              <a:lnSpc>
                <a:spcPct val="75000"/>
              </a:lnSpc>
              <a:spcBef>
                <a:spcPts val="450"/>
              </a:spcBef>
              <a:spcAft>
                <a:spcPts val="0"/>
              </a:spcAft>
              <a:buSzPts val="2400"/>
              <a:buChar char=" "/>
            </a:pPr>
            <a:r>
              <a:rPr lang="es-ES" sz="2400"/>
              <a:t>Usar jerga</a:t>
            </a:r>
            <a:endParaRPr/>
          </a:p>
          <a:p>
            <a:pPr marL="260604" lvl="1" indent="-257175" algn="l" rtl="0">
              <a:lnSpc>
                <a:spcPct val="75000"/>
              </a:lnSpc>
              <a:spcBef>
                <a:spcPts val="450"/>
              </a:spcBef>
              <a:spcAft>
                <a:spcPts val="0"/>
              </a:spcAft>
              <a:buSzPts val="2400"/>
              <a:buChar char=" "/>
            </a:pPr>
            <a:r>
              <a:rPr lang="es-ES" sz="2400"/>
              <a:t>Revelar sesgos personales</a:t>
            </a:r>
            <a:endParaRPr/>
          </a:p>
          <a:p>
            <a:pPr marL="260604" lvl="1" indent="-257175" algn="l" rtl="0">
              <a:lnSpc>
                <a:spcPct val="75000"/>
              </a:lnSpc>
              <a:spcBef>
                <a:spcPts val="450"/>
              </a:spcBef>
              <a:spcAft>
                <a:spcPts val="0"/>
              </a:spcAft>
              <a:buSzPts val="2400"/>
              <a:buChar char=" "/>
            </a:pPr>
            <a:r>
              <a:rPr lang="es-ES" sz="2400"/>
              <a:t>Hablar en lugar de escuchar</a:t>
            </a:r>
            <a:endParaRPr/>
          </a:p>
          <a:p>
            <a:pPr marL="260604" lvl="1" indent="-257175" algn="l" rtl="0">
              <a:lnSpc>
                <a:spcPct val="75000"/>
              </a:lnSpc>
              <a:spcBef>
                <a:spcPts val="450"/>
              </a:spcBef>
              <a:spcAft>
                <a:spcPts val="0"/>
              </a:spcAft>
              <a:buSzPts val="2400"/>
              <a:buChar char=" "/>
            </a:pPr>
            <a:r>
              <a:rPr lang="es-ES" sz="2400"/>
              <a:t>Suponer cualquier cosa acerca del tema o del entrevistado</a:t>
            </a:r>
            <a:endParaRPr/>
          </a:p>
          <a:p>
            <a:pPr marL="260604" lvl="1" indent="-257175" algn="l" rtl="0">
              <a:lnSpc>
                <a:spcPct val="75000"/>
              </a:lnSpc>
              <a:spcBef>
                <a:spcPts val="450"/>
              </a:spcBef>
              <a:spcAft>
                <a:spcPts val="0"/>
              </a:spcAft>
              <a:buSzPts val="2400"/>
              <a:buChar char=" "/>
            </a:pPr>
            <a:r>
              <a:rPr lang="es-ES" sz="2400"/>
              <a:t>Uso de grabadores (señal de debilidad de escuchar)</a:t>
            </a:r>
            <a:endParaRPr/>
          </a:p>
          <a:p>
            <a:pPr marL="68580" lvl="0" indent="0" algn="l" rtl="0">
              <a:lnSpc>
                <a:spcPct val="75000"/>
              </a:lnSpc>
              <a:spcBef>
                <a:spcPts val="975"/>
              </a:spcBef>
              <a:spcAft>
                <a:spcPts val="0"/>
              </a:spcAft>
              <a:buClr>
                <a:srgbClr val="C00000"/>
              </a:buClr>
              <a:buSzPts val="1800"/>
              <a:buFont typeface="Arial"/>
              <a:buNone/>
            </a:pPr>
            <a:endParaRPr/>
          </a:p>
        </p:txBody>
      </p:sp>
      <p:sp>
        <p:nvSpPr>
          <p:cNvPr id="1233" name="Google Shape;1233;p140"/>
          <p:cNvSpPr txBox="1">
            <a:spLocks noGrp="1"/>
          </p:cNvSpPr>
          <p:nvPr>
            <p:ph type="body" idx="3"/>
          </p:nvPr>
        </p:nvSpPr>
        <p:spPr>
          <a:xfrm>
            <a:off x="5976011" y="6509539"/>
            <a:ext cx="2171244" cy="305415"/>
          </a:xfrm>
          <a:prstGeom prst="rect">
            <a:avLst/>
          </a:prstGeom>
          <a:noFill/>
          <a:ln>
            <a:noFill/>
          </a:ln>
        </p:spPr>
        <p:txBody>
          <a:bodyPr spcFirstLastPara="1" wrap="square" lIns="91425" tIns="45700" rIns="91425" bIns="45700" anchor="t" anchorCtr="0">
            <a:noAutofit/>
          </a:bodyPr>
          <a:lstStyle/>
          <a:p>
            <a:pPr marL="68580" lvl="0" indent="-68580" algn="l" rtl="0">
              <a:lnSpc>
                <a:spcPct val="85000"/>
              </a:lnSpc>
              <a:spcBef>
                <a:spcPts val="0"/>
              </a:spcBef>
              <a:spcAft>
                <a:spcPts val="0"/>
              </a:spcAft>
              <a:buSzPts val="825"/>
              <a:buNone/>
            </a:pPr>
            <a:endParaRPr>
              <a:solidFill>
                <a:schemeClr val="dk1"/>
              </a:solidFill>
            </a:endParaRPr>
          </a:p>
        </p:txBody>
      </p:sp>
      <p:sp>
        <p:nvSpPr>
          <p:cNvPr id="1234" name="Google Shape;1234;p140"/>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Calibri"/>
              <a:buNone/>
            </a:pPr>
            <a:r>
              <a:rPr lang="es-ES" sz="1200" b="0" i="0" u="none" strike="noStrike" cap="none">
                <a:solidFill>
                  <a:srgbClr val="FFFFFF"/>
                </a:solidFill>
                <a:latin typeface="Calibri"/>
                <a:ea typeface="Calibri"/>
                <a:cs typeface="Calibri"/>
                <a:sym typeface="Calibri"/>
              </a:rPr>
              <a:t>Ingeniería de Software I  2012</a:t>
            </a:r>
            <a:endParaRPr sz="1200" b="0" i="0" u="none" strike="noStrike" cap="none">
              <a:solidFill>
                <a:srgbClr val="FFFFFF"/>
              </a:solidFill>
              <a:latin typeface="Calibri"/>
              <a:ea typeface="Calibri"/>
              <a:cs typeface="Calibri"/>
              <a:sym typeface="Calibri"/>
            </a:endParaRPr>
          </a:p>
        </p:txBody>
      </p:sp>
      <p:sp>
        <p:nvSpPr>
          <p:cNvPr id="1235" name="Google Shape;1235;p140"/>
          <p:cNvSpPr txBox="1">
            <a:spLocks noGrp="1"/>
          </p:cNvSpPr>
          <p:nvPr>
            <p:ph type="ftr" idx="11"/>
          </p:nvPr>
        </p:nvSpPr>
        <p:spPr>
          <a:xfrm>
            <a:off x="169664" y="6554697"/>
            <a:ext cx="2163598" cy="21301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ES" dirty="0"/>
              <a:t>Ingeniería de Software I  2024</a:t>
            </a:r>
            <a:endParaRPr dirty="0"/>
          </a:p>
        </p:txBody>
      </p:sp>
      <p:sp>
        <p:nvSpPr>
          <p:cNvPr id="1236" name="Google Shape;1236;p140"/>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89</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2"/>
          <p:cNvSpPr txBox="1">
            <a:spLocks noGrp="1"/>
          </p:cNvSpPr>
          <p:nvPr>
            <p:ph type="title"/>
          </p:nvPr>
        </p:nvSpPr>
        <p:spPr>
          <a:xfrm>
            <a:off x="1101709" y="758952"/>
            <a:ext cx="10099001" cy="356616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262626"/>
              </a:buClr>
              <a:buSzPts val="8000"/>
              <a:buFont typeface="Calibri"/>
              <a:buNone/>
            </a:pPr>
            <a:r>
              <a:rPr lang="es-ES"/>
              <a:t>Conceptos de Ingeniería de Software</a:t>
            </a:r>
            <a:endParaRPr/>
          </a:p>
        </p:txBody>
      </p:sp>
      <p:sp>
        <p:nvSpPr>
          <p:cNvPr id="357" name="Google Shape;357;p2"/>
          <p:cNvSpPr txBox="1">
            <a:spLocks noGrp="1"/>
          </p:cNvSpPr>
          <p:nvPr>
            <p:ph type="sldNum" idx="12"/>
          </p:nvPr>
        </p:nvSpPr>
        <p:spPr>
          <a:xfrm>
            <a:off x="9940422" y="6459786"/>
            <a:ext cx="1317321"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000"/>
              <a:buNone/>
            </a:pPr>
            <a:fld id="{00000000-1234-1234-1234-123412341234}" type="slidenum">
              <a:rPr lang="es-ES"/>
              <a:t>9</a:t>
            </a:fld>
            <a:endParaRPr/>
          </a:p>
        </p:txBody>
      </p:sp>
      <p:pic>
        <p:nvPicPr>
          <p:cNvPr id="358" name="Google Shape;358;p2"/>
          <p:cNvPicPr preferRelativeResize="0"/>
          <p:nvPr/>
        </p:nvPicPr>
        <p:blipFill rotWithShape="1">
          <a:blip r:embed="rId3">
            <a:alphaModFix/>
          </a:blip>
          <a:srcRect/>
          <a:stretch/>
        </p:blipFill>
        <p:spPr>
          <a:xfrm>
            <a:off x="10873134" y="182888"/>
            <a:ext cx="1152127" cy="1152127"/>
          </a:xfrm>
          <a:prstGeom prst="rect">
            <a:avLst/>
          </a:prstGeom>
          <a:noFill/>
          <a:ln>
            <a:noFill/>
          </a:ln>
        </p:spPr>
      </p:pic>
      <p:sp>
        <p:nvSpPr>
          <p:cNvPr id="359" name="Google Shape;359;p2"/>
          <p:cNvSpPr txBox="1">
            <a:spLocks noGrp="1"/>
          </p:cNvSpPr>
          <p:nvPr>
            <p:ph type="body" idx="1"/>
          </p:nvPr>
        </p:nvSpPr>
        <p:spPr>
          <a:xfrm>
            <a:off x="1101709" y="4453128"/>
            <a:ext cx="10099001" cy="11430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400"/>
              <a:buNone/>
            </a:pPr>
            <a:endParaRPr/>
          </a:p>
        </p:txBody>
      </p:sp>
    </p:spTree>
  </p:cSld>
  <p:clrMapOvr>
    <a:masterClrMapping/>
  </p:clrMapOvr>
  <p:transition spd="med">
    <p:fade/>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240"/>
        <p:cNvGrpSpPr/>
        <p:nvPr/>
      </p:nvGrpSpPr>
      <p:grpSpPr>
        <a:xfrm>
          <a:off x="0" y="0"/>
          <a:ext cx="0" cy="0"/>
          <a:chOff x="0" y="0"/>
          <a:chExt cx="0" cy="0"/>
        </a:xfrm>
      </p:grpSpPr>
      <p:sp>
        <p:nvSpPr>
          <p:cNvPr id="1241" name="Google Shape;1241;p141"/>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 (Whitten)</a:t>
            </a:r>
            <a:endParaRPr sz="4000" b="1"/>
          </a:p>
        </p:txBody>
      </p:sp>
      <p:sp>
        <p:nvSpPr>
          <p:cNvPr id="1242" name="Google Shape;1242;p141"/>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90</a:t>
            </a:fld>
            <a:endParaRPr/>
          </a:p>
        </p:txBody>
      </p:sp>
      <p:sp>
        <p:nvSpPr>
          <p:cNvPr id="1243" name="Google Shape;1243;p141"/>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just" rtl="0">
              <a:lnSpc>
                <a:spcPct val="85000"/>
              </a:lnSpc>
              <a:spcBef>
                <a:spcPts val="0"/>
              </a:spcBef>
              <a:spcAft>
                <a:spcPts val="0"/>
              </a:spcAft>
              <a:buSzPts val="2000"/>
              <a:buChar char="»"/>
            </a:pPr>
            <a:r>
              <a:rPr lang="es-ES" sz="2000"/>
              <a:t>Seguimiento de la entrevista</a:t>
            </a:r>
            <a:endParaRPr/>
          </a:p>
          <a:p>
            <a:pPr marL="260604" lvl="1" indent="-257175" algn="just" rtl="0">
              <a:lnSpc>
                <a:spcPct val="85000"/>
              </a:lnSpc>
              <a:spcBef>
                <a:spcPts val="450"/>
              </a:spcBef>
              <a:spcAft>
                <a:spcPts val="0"/>
              </a:spcAft>
              <a:buClr>
                <a:srgbClr val="262626"/>
              </a:buClr>
              <a:buSzPts val="2000"/>
              <a:buChar char=" "/>
            </a:pPr>
            <a:r>
              <a:rPr lang="es-ES" sz="2000"/>
              <a:t>Enviar al entrevistado un resumen de la entrevista, permitiendo aclarar cualquier cosa que no se haya entendido durante la entrevista.</a:t>
            </a:r>
            <a:endParaRPr/>
          </a:p>
          <a:p>
            <a:pPr marL="68580" lvl="0" indent="-68580" algn="just" rtl="0">
              <a:lnSpc>
                <a:spcPct val="85000"/>
              </a:lnSpc>
              <a:spcBef>
                <a:spcPts val="975"/>
              </a:spcBef>
              <a:spcAft>
                <a:spcPts val="0"/>
              </a:spcAft>
              <a:buSzPts val="2000"/>
              <a:buChar char="»"/>
            </a:pPr>
            <a:r>
              <a:rPr lang="es-ES" sz="2000"/>
              <a:t>Cómo escuchar</a:t>
            </a:r>
            <a:endParaRPr/>
          </a:p>
          <a:p>
            <a:pPr marL="260604" lvl="1" indent="-257175" algn="just" rtl="0">
              <a:lnSpc>
                <a:spcPct val="85000"/>
              </a:lnSpc>
              <a:spcBef>
                <a:spcPts val="450"/>
              </a:spcBef>
              <a:spcAft>
                <a:spcPts val="0"/>
              </a:spcAft>
              <a:buClr>
                <a:srgbClr val="262626"/>
              </a:buClr>
              <a:buSzPts val="2000"/>
              <a:buChar char=" "/>
            </a:pPr>
            <a:r>
              <a:rPr lang="es-ES" sz="2000"/>
              <a:t>Saber escuchar es la parte más importante del proceso de una entrevista</a:t>
            </a:r>
            <a:endParaRPr/>
          </a:p>
          <a:p>
            <a:pPr marL="260604" lvl="1" indent="-257175" algn="just" rtl="0">
              <a:lnSpc>
                <a:spcPct val="85000"/>
              </a:lnSpc>
              <a:spcBef>
                <a:spcPts val="450"/>
              </a:spcBef>
              <a:spcAft>
                <a:spcPts val="0"/>
              </a:spcAft>
              <a:buClr>
                <a:srgbClr val="262626"/>
              </a:buClr>
              <a:buSzPts val="2000"/>
              <a:buChar char=" "/>
            </a:pPr>
            <a:r>
              <a:rPr lang="es-ES" sz="2000"/>
              <a:t>Se debe diferenciar entre oír y escuchar.</a:t>
            </a:r>
            <a:endParaRPr/>
          </a:p>
          <a:p>
            <a:pPr marL="68580" lvl="0" indent="0" algn="just" rtl="0">
              <a:lnSpc>
                <a:spcPct val="85000"/>
              </a:lnSpc>
              <a:spcBef>
                <a:spcPts val="975"/>
              </a:spcBef>
              <a:spcAft>
                <a:spcPts val="0"/>
              </a:spcAft>
              <a:buSzPts val="1800"/>
              <a:buNone/>
            </a:pPr>
            <a:endParaRPr/>
          </a:p>
        </p:txBody>
      </p:sp>
      <p:sp>
        <p:nvSpPr>
          <p:cNvPr id="1244" name="Google Shape;1244;p141"/>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Calibri"/>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245" name="Google Shape;1245;p141" descr="Desarrollo de la auditoría. Realizar entrevistas (2/2)"/>
          <p:cNvPicPr preferRelativeResize="0"/>
          <p:nvPr/>
        </p:nvPicPr>
        <p:blipFill rotWithShape="1">
          <a:blip r:embed="rId3">
            <a:alphaModFix/>
          </a:blip>
          <a:srcRect/>
          <a:stretch/>
        </p:blipFill>
        <p:spPr>
          <a:xfrm>
            <a:off x="4275427" y="4221088"/>
            <a:ext cx="2635897" cy="2116346"/>
          </a:xfrm>
          <a:prstGeom prst="rect">
            <a:avLst/>
          </a:prstGeom>
          <a:noFill/>
          <a:ln>
            <a:noFill/>
          </a:ln>
        </p:spPr>
      </p:pic>
      <p:sp>
        <p:nvSpPr>
          <p:cNvPr id="1246" name="Google Shape;1246;p141"/>
          <p:cNvSpPr/>
          <p:nvPr/>
        </p:nvSpPr>
        <p:spPr>
          <a:xfrm>
            <a:off x="6387092" y="6441697"/>
            <a:ext cx="1694068" cy="563191"/>
          </a:xfrm>
          <a:prstGeom prst="rect">
            <a:avLst/>
          </a:prstGeom>
          <a:noFill/>
          <a:ln>
            <a:noFill/>
          </a:ln>
        </p:spPr>
        <p:txBody>
          <a:bodyPr spcFirstLastPara="1" wrap="square" lIns="91425" tIns="45700" rIns="91425" bIns="45700" anchor="t" anchorCtr="0">
            <a:spAutoFit/>
          </a:bodyPr>
          <a:lstStyle/>
          <a:p>
            <a:pPr marL="0" marR="0" lvl="0" indent="0" algn="l" rtl="0">
              <a:lnSpc>
                <a:spcPct val="85000"/>
              </a:lnSpc>
              <a:spcBef>
                <a:spcPts val="0"/>
              </a:spcBef>
              <a:spcAft>
                <a:spcPts val="0"/>
              </a:spcAft>
              <a:buClr>
                <a:srgbClr val="000000"/>
              </a:buClr>
              <a:buSzPts val="1800"/>
              <a:buFont typeface="Arial"/>
              <a:buNone/>
            </a:pPr>
            <a:r>
              <a:rPr lang="es-ES" sz="1800" b="0" i="0" u="none" strike="noStrike" cap="none">
                <a:solidFill>
                  <a:srgbClr val="262626"/>
                </a:solidFill>
                <a:latin typeface="Calibri"/>
                <a:ea typeface="Calibri"/>
                <a:cs typeface="Calibri"/>
                <a:sym typeface="Calibri"/>
              </a:rPr>
              <a:t>Whitten Bentley</a:t>
            </a:r>
            <a:endParaRPr sz="1800" b="0" i="0" u="none" strike="noStrike" cap="none">
              <a:solidFill>
                <a:srgbClr val="262626"/>
              </a:solidFill>
              <a:latin typeface="Calibri"/>
              <a:ea typeface="Calibri"/>
              <a:cs typeface="Calibri"/>
              <a:sym typeface="Calibri"/>
            </a:endParaRPr>
          </a:p>
        </p:txBody>
      </p:sp>
    </p:spTree>
  </p:cSld>
  <p:clrMapOvr>
    <a:masterClrMapping/>
  </p:clrMapOvr>
  <p:transition spd="med">
    <p:fade/>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142"/>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 (Whitten)</a:t>
            </a:r>
            <a:endParaRPr sz="4000" b="1"/>
          </a:p>
        </p:txBody>
      </p:sp>
      <p:sp>
        <p:nvSpPr>
          <p:cNvPr id="1252" name="Google Shape;1252;p142"/>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91</a:t>
            </a:fld>
            <a:endParaRPr/>
          </a:p>
        </p:txBody>
      </p:sp>
      <p:sp>
        <p:nvSpPr>
          <p:cNvPr id="1253" name="Google Shape;1253;p142"/>
          <p:cNvSpPr txBox="1">
            <a:spLocks noGrp="1"/>
          </p:cNvSpPr>
          <p:nvPr>
            <p:ph type="body" idx="1"/>
          </p:nvPr>
        </p:nvSpPr>
        <p:spPr>
          <a:xfrm>
            <a:off x="625911" y="1772816"/>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75000"/>
              </a:lnSpc>
              <a:spcBef>
                <a:spcPts val="0"/>
              </a:spcBef>
              <a:spcAft>
                <a:spcPts val="0"/>
              </a:spcAft>
              <a:buClr>
                <a:srgbClr val="C00000"/>
              </a:buClr>
              <a:buSzPts val="2800"/>
              <a:buFont typeface="Arial"/>
              <a:buChar char="»"/>
            </a:pPr>
            <a:r>
              <a:rPr lang="es-ES" sz="2800"/>
              <a:t>Cómo escuchar</a:t>
            </a:r>
            <a:endParaRPr/>
          </a:p>
          <a:p>
            <a:pPr marL="260604" lvl="1" indent="-257175" algn="l" rtl="0">
              <a:lnSpc>
                <a:spcPct val="75000"/>
              </a:lnSpc>
              <a:spcBef>
                <a:spcPts val="450"/>
              </a:spcBef>
              <a:spcAft>
                <a:spcPts val="0"/>
              </a:spcAft>
              <a:buClr>
                <a:srgbClr val="262626"/>
              </a:buClr>
              <a:buSzPts val="2800"/>
              <a:buChar char=" "/>
            </a:pPr>
            <a:r>
              <a:rPr lang="es-ES" sz="2800"/>
              <a:t>Llegue con actitud positiva</a:t>
            </a:r>
            <a:endParaRPr/>
          </a:p>
          <a:p>
            <a:pPr marL="411480" lvl="2" indent="-411480" algn="l" rtl="0">
              <a:lnSpc>
                <a:spcPct val="75000"/>
              </a:lnSpc>
              <a:spcBef>
                <a:spcPts val="450"/>
              </a:spcBef>
              <a:spcAft>
                <a:spcPts val="0"/>
              </a:spcAft>
              <a:buClr>
                <a:srgbClr val="262626"/>
              </a:buClr>
              <a:buSzPts val="2000"/>
              <a:buChar char=" "/>
            </a:pPr>
            <a:r>
              <a:rPr lang="es-ES" sz="2000"/>
              <a:t>Mejora el canal de comunicación </a:t>
            </a:r>
            <a:endParaRPr/>
          </a:p>
          <a:p>
            <a:pPr marL="260604" lvl="1" indent="-257175" algn="l" rtl="0">
              <a:lnSpc>
                <a:spcPct val="75000"/>
              </a:lnSpc>
              <a:spcBef>
                <a:spcPts val="450"/>
              </a:spcBef>
              <a:spcAft>
                <a:spcPts val="0"/>
              </a:spcAft>
              <a:buClr>
                <a:srgbClr val="262626"/>
              </a:buClr>
              <a:buSzPts val="2800"/>
              <a:buChar char=" "/>
            </a:pPr>
            <a:r>
              <a:rPr lang="es-ES" sz="2800"/>
              <a:t>Haga que la otra persona se tranquilice</a:t>
            </a:r>
            <a:endParaRPr/>
          </a:p>
          <a:p>
            <a:pPr marL="411480" lvl="2" indent="-411480" algn="l" rtl="0">
              <a:lnSpc>
                <a:spcPct val="75000"/>
              </a:lnSpc>
              <a:spcBef>
                <a:spcPts val="450"/>
              </a:spcBef>
              <a:spcAft>
                <a:spcPts val="0"/>
              </a:spcAft>
              <a:buClr>
                <a:srgbClr val="262626"/>
              </a:buClr>
              <a:buSzPts val="2000"/>
              <a:buChar char=" "/>
            </a:pPr>
            <a:r>
              <a:rPr lang="es-ES" sz="2000"/>
              <a:t>Romper el hielo con cuestiones cotidianas</a:t>
            </a:r>
            <a:endParaRPr/>
          </a:p>
          <a:p>
            <a:pPr marL="260604" lvl="1" indent="-257175" algn="l" rtl="0">
              <a:lnSpc>
                <a:spcPct val="75000"/>
              </a:lnSpc>
              <a:spcBef>
                <a:spcPts val="450"/>
              </a:spcBef>
              <a:spcAft>
                <a:spcPts val="0"/>
              </a:spcAft>
              <a:buClr>
                <a:srgbClr val="262626"/>
              </a:buClr>
              <a:buSzPts val="2800"/>
              <a:buChar char=" "/>
            </a:pPr>
            <a:r>
              <a:rPr lang="es-ES" sz="2800"/>
              <a:t>Haga ver que está escuchando lo que dice</a:t>
            </a:r>
            <a:endParaRPr/>
          </a:p>
          <a:p>
            <a:pPr marL="411480" lvl="2" indent="-411480" algn="l" rtl="0">
              <a:lnSpc>
                <a:spcPct val="75000"/>
              </a:lnSpc>
              <a:spcBef>
                <a:spcPts val="450"/>
              </a:spcBef>
              <a:spcAft>
                <a:spcPts val="0"/>
              </a:spcAft>
              <a:buClr>
                <a:srgbClr val="262626"/>
              </a:buClr>
              <a:buSzPts val="2000"/>
              <a:buChar char=" "/>
            </a:pPr>
            <a:r>
              <a:rPr lang="es-ES" sz="2000"/>
              <a:t>Mantener el contacto visual, asentir con la cabeza, emitir comentarios</a:t>
            </a:r>
            <a:endParaRPr/>
          </a:p>
          <a:p>
            <a:pPr marL="260604" lvl="1" indent="-257175" algn="l" rtl="0">
              <a:lnSpc>
                <a:spcPct val="75000"/>
              </a:lnSpc>
              <a:spcBef>
                <a:spcPts val="450"/>
              </a:spcBef>
              <a:spcAft>
                <a:spcPts val="0"/>
              </a:spcAft>
              <a:buClr>
                <a:srgbClr val="262626"/>
              </a:buClr>
              <a:buSzPts val="2800"/>
              <a:buChar char=" "/>
            </a:pPr>
            <a:r>
              <a:rPr lang="es-ES" sz="2800"/>
              <a:t>Haga preguntas sobre lo que dice</a:t>
            </a:r>
            <a:endParaRPr/>
          </a:p>
          <a:p>
            <a:pPr marL="411480" lvl="2" indent="-411480" algn="l" rtl="0">
              <a:lnSpc>
                <a:spcPct val="75000"/>
              </a:lnSpc>
              <a:spcBef>
                <a:spcPts val="450"/>
              </a:spcBef>
              <a:spcAft>
                <a:spcPts val="0"/>
              </a:spcAft>
              <a:buClr>
                <a:srgbClr val="262626"/>
              </a:buClr>
              <a:buSzPts val="2000"/>
              <a:buChar char=" "/>
            </a:pPr>
            <a:r>
              <a:rPr lang="es-ES" sz="2000"/>
              <a:t>El entrevistado siente que le presta atención y puede ampliar su respuesta</a:t>
            </a:r>
            <a:endParaRPr/>
          </a:p>
          <a:p>
            <a:pPr marL="260604" lvl="1" indent="-257175" algn="l" rtl="0">
              <a:lnSpc>
                <a:spcPct val="75000"/>
              </a:lnSpc>
              <a:spcBef>
                <a:spcPts val="450"/>
              </a:spcBef>
              <a:spcAft>
                <a:spcPts val="0"/>
              </a:spcAft>
              <a:buClr>
                <a:srgbClr val="262626"/>
              </a:buClr>
              <a:buSzPts val="2800"/>
              <a:buChar char=" "/>
            </a:pPr>
            <a:r>
              <a:rPr lang="es-ES" sz="2800"/>
              <a:t>No haga suposiciones</a:t>
            </a:r>
            <a:endParaRPr/>
          </a:p>
          <a:p>
            <a:pPr marL="411480" lvl="2" indent="-411480" algn="l" rtl="0">
              <a:lnSpc>
                <a:spcPct val="75000"/>
              </a:lnSpc>
              <a:spcBef>
                <a:spcPts val="450"/>
              </a:spcBef>
              <a:spcAft>
                <a:spcPts val="0"/>
              </a:spcAft>
              <a:buClr>
                <a:srgbClr val="262626"/>
              </a:buClr>
              <a:buSzPts val="2000"/>
              <a:buChar char=" "/>
            </a:pPr>
            <a:r>
              <a:rPr lang="es-ES" sz="2000"/>
              <a:t>Escuche todo lo que el entrevistado tiene que explicar</a:t>
            </a:r>
            <a:endParaRPr/>
          </a:p>
          <a:p>
            <a:pPr marL="260604" lvl="1" indent="-257175" algn="l" rtl="0">
              <a:lnSpc>
                <a:spcPct val="75000"/>
              </a:lnSpc>
              <a:spcBef>
                <a:spcPts val="450"/>
              </a:spcBef>
              <a:spcAft>
                <a:spcPts val="0"/>
              </a:spcAft>
              <a:buClr>
                <a:srgbClr val="262626"/>
              </a:buClr>
              <a:buSzPts val="2800"/>
              <a:buChar char=" "/>
            </a:pPr>
            <a:r>
              <a:rPr lang="es-ES" sz="2800"/>
              <a:t>Tome nota</a:t>
            </a:r>
            <a:endParaRPr/>
          </a:p>
          <a:p>
            <a:pPr marL="411480" lvl="2" indent="-411480" algn="l" rtl="0">
              <a:lnSpc>
                <a:spcPct val="75000"/>
              </a:lnSpc>
              <a:spcBef>
                <a:spcPts val="450"/>
              </a:spcBef>
              <a:spcAft>
                <a:spcPts val="0"/>
              </a:spcAft>
              <a:buClr>
                <a:srgbClr val="262626"/>
              </a:buClr>
              <a:buSzPts val="2000"/>
              <a:buChar char=" "/>
            </a:pPr>
            <a:r>
              <a:rPr lang="es-ES" sz="2000"/>
              <a:t>El entrevistado percibe que está siendo escuchado</a:t>
            </a:r>
            <a:endParaRPr/>
          </a:p>
          <a:p>
            <a:pPr marL="68580" lvl="0" indent="0" algn="l" rtl="0">
              <a:lnSpc>
                <a:spcPct val="75000"/>
              </a:lnSpc>
              <a:spcBef>
                <a:spcPts val="975"/>
              </a:spcBef>
              <a:spcAft>
                <a:spcPts val="0"/>
              </a:spcAft>
              <a:buClr>
                <a:srgbClr val="C00000"/>
              </a:buClr>
              <a:buSzPts val="1800"/>
              <a:buFont typeface="Arial"/>
              <a:buNone/>
            </a:pPr>
            <a:endParaRPr/>
          </a:p>
        </p:txBody>
      </p:sp>
      <p:sp>
        <p:nvSpPr>
          <p:cNvPr id="1254" name="Google Shape;1254;p142"/>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Calibri"/>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sp>
        <p:nvSpPr>
          <p:cNvPr id="1255" name="Google Shape;1255;p142"/>
          <p:cNvSpPr/>
          <p:nvPr/>
        </p:nvSpPr>
        <p:spPr>
          <a:xfrm>
            <a:off x="6331305" y="6455985"/>
            <a:ext cx="1694068" cy="563191"/>
          </a:xfrm>
          <a:prstGeom prst="rect">
            <a:avLst/>
          </a:prstGeom>
          <a:noFill/>
          <a:ln>
            <a:noFill/>
          </a:ln>
        </p:spPr>
        <p:txBody>
          <a:bodyPr spcFirstLastPara="1" wrap="square" lIns="91425" tIns="45700" rIns="91425" bIns="45700" anchor="t" anchorCtr="0">
            <a:spAutoFit/>
          </a:bodyPr>
          <a:lstStyle/>
          <a:p>
            <a:pPr marL="0" marR="0" lvl="0" indent="0" algn="l" rtl="0">
              <a:lnSpc>
                <a:spcPct val="85000"/>
              </a:lnSpc>
              <a:spcBef>
                <a:spcPts val="0"/>
              </a:spcBef>
              <a:spcAft>
                <a:spcPts val="0"/>
              </a:spcAft>
              <a:buClr>
                <a:srgbClr val="000000"/>
              </a:buClr>
              <a:buSzPts val="1800"/>
              <a:buFont typeface="Arial"/>
              <a:buNone/>
            </a:pPr>
            <a:r>
              <a:rPr lang="es-ES" sz="1800" b="0" i="0" u="none" strike="noStrike" cap="none">
                <a:solidFill>
                  <a:srgbClr val="262626"/>
                </a:solidFill>
                <a:latin typeface="Calibri"/>
                <a:ea typeface="Calibri"/>
                <a:cs typeface="Calibri"/>
                <a:sym typeface="Calibri"/>
              </a:rPr>
              <a:t>Whitten Bentley</a:t>
            </a:r>
            <a:endParaRPr sz="1800" b="0" i="0" u="none" strike="noStrike" cap="none">
              <a:solidFill>
                <a:srgbClr val="262626"/>
              </a:solidFill>
              <a:latin typeface="Calibri"/>
              <a:ea typeface="Calibri"/>
              <a:cs typeface="Calibri"/>
              <a:sym typeface="Calibri"/>
            </a:endParaRPr>
          </a:p>
        </p:txBody>
      </p:sp>
    </p:spTree>
  </p:cSld>
  <p:clrMapOvr>
    <a:masterClrMapping/>
  </p:clrMapOvr>
  <p:transition spd="med">
    <p:fade/>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0" name="Google Shape;1260;p143"/>
          <p:cNvSpPr txBox="1">
            <a:spLocks noGrp="1"/>
          </p:cNvSpPr>
          <p:nvPr>
            <p:ph type="title"/>
          </p:nvPr>
        </p:nvSpPr>
        <p:spPr>
          <a:xfrm>
            <a:off x="625911" y="643372"/>
            <a:ext cx="10816259"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ES" sz="4000" b="1"/>
              <a:t>Entrevistas (Whitten)</a:t>
            </a:r>
            <a:endParaRPr sz="4000" b="1"/>
          </a:p>
        </p:txBody>
      </p:sp>
      <p:sp>
        <p:nvSpPr>
          <p:cNvPr id="1261" name="Google Shape;1261;p143"/>
          <p:cNvSpPr txBox="1">
            <a:spLocks noGrp="1"/>
          </p:cNvSpPr>
          <p:nvPr>
            <p:ph type="sldNum" idx="12"/>
          </p:nvPr>
        </p:nvSpPr>
        <p:spPr>
          <a:xfrm>
            <a:off x="9286734" y="2852615"/>
            <a:ext cx="2937891" cy="104857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92</a:t>
            </a:fld>
            <a:endParaRPr/>
          </a:p>
        </p:txBody>
      </p:sp>
      <p:sp>
        <p:nvSpPr>
          <p:cNvPr id="1262" name="Google Shape;1262;p143"/>
          <p:cNvSpPr txBox="1">
            <a:spLocks noGrp="1"/>
          </p:cNvSpPr>
          <p:nvPr>
            <p:ph type="body" idx="1"/>
          </p:nvPr>
        </p:nvSpPr>
        <p:spPr>
          <a:xfrm>
            <a:off x="625908" y="1902580"/>
            <a:ext cx="9832618" cy="4478753"/>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Clr>
                <a:srgbClr val="C00000"/>
              </a:buClr>
              <a:buSzPts val="4000"/>
              <a:buFont typeface="Arial"/>
              <a:buChar char="»"/>
            </a:pPr>
            <a:r>
              <a:rPr lang="es-ES" sz="2400"/>
              <a:t>El lenguaje corporal</a:t>
            </a:r>
            <a:endParaRPr sz="2400"/>
          </a:p>
          <a:p>
            <a:pPr marL="260604" lvl="1" indent="-257175" algn="l" rtl="0">
              <a:lnSpc>
                <a:spcPct val="85000"/>
              </a:lnSpc>
              <a:spcBef>
                <a:spcPts val="450"/>
              </a:spcBef>
              <a:spcAft>
                <a:spcPts val="0"/>
              </a:spcAft>
              <a:buClr>
                <a:srgbClr val="262626"/>
              </a:buClr>
              <a:buSzPts val="4000"/>
              <a:buChar char=" "/>
            </a:pPr>
            <a:r>
              <a:rPr lang="es-ES" sz="2400"/>
              <a:t>Información no verbal que comunicamos</a:t>
            </a:r>
            <a:endParaRPr sz="2400"/>
          </a:p>
          <a:p>
            <a:pPr marL="411480" lvl="2" indent="-411480" algn="l" rtl="0">
              <a:lnSpc>
                <a:spcPct val="85000"/>
              </a:lnSpc>
              <a:spcBef>
                <a:spcPts val="450"/>
              </a:spcBef>
              <a:spcAft>
                <a:spcPts val="0"/>
              </a:spcAft>
              <a:buClr>
                <a:srgbClr val="262626"/>
              </a:buClr>
              <a:buSzPts val="3200"/>
              <a:buChar char=" "/>
            </a:pPr>
            <a:r>
              <a:rPr lang="es-ES" sz="2400"/>
              <a:t>La mayor parte de la información se expresa a través de las expresiones corporales </a:t>
            </a:r>
            <a:endParaRPr sz="2400"/>
          </a:p>
          <a:p>
            <a:pPr marL="411480" lvl="2" indent="-411480" algn="l" rtl="0">
              <a:lnSpc>
                <a:spcPct val="85000"/>
              </a:lnSpc>
              <a:spcBef>
                <a:spcPts val="450"/>
              </a:spcBef>
              <a:spcAft>
                <a:spcPts val="0"/>
              </a:spcAft>
              <a:buClr>
                <a:srgbClr val="262626"/>
              </a:buClr>
              <a:buSzPts val="3200"/>
              <a:buChar char=" "/>
            </a:pPr>
            <a:r>
              <a:rPr lang="es-ES" sz="2400"/>
              <a:t>Las más importantes son:</a:t>
            </a:r>
            <a:endParaRPr sz="2400"/>
          </a:p>
          <a:p>
            <a:pPr marL="617220" lvl="3" indent="-617220" algn="l" rtl="0">
              <a:lnSpc>
                <a:spcPct val="85000"/>
              </a:lnSpc>
              <a:spcBef>
                <a:spcPts val="450"/>
              </a:spcBef>
              <a:spcAft>
                <a:spcPts val="0"/>
              </a:spcAft>
              <a:buClr>
                <a:srgbClr val="262626"/>
              </a:buClr>
              <a:buSzPts val="2800"/>
              <a:buChar char=" "/>
            </a:pPr>
            <a:r>
              <a:rPr lang="es-ES" sz="2400"/>
              <a:t>Expresiones faciales</a:t>
            </a:r>
            <a:endParaRPr sz="2400"/>
          </a:p>
          <a:p>
            <a:pPr marL="617220" lvl="3" indent="-617220" algn="l" rtl="0">
              <a:lnSpc>
                <a:spcPct val="85000"/>
              </a:lnSpc>
              <a:spcBef>
                <a:spcPts val="450"/>
              </a:spcBef>
              <a:spcAft>
                <a:spcPts val="0"/>
              </a:spcAft>
              <a:buClr>
                <a:srgbClr val="262626"/>
              </a:buClr>
              <a:buSzPts val="2800"/>
              <a:buChar char=" "/>
            </a:pPr>
            <a:r>
              <a:rPr lang="es-ES" sz="2400"/>
              <a:t>Contacto visual</a:t>
            </a:r>
            <a:endParaRPr sz="2400"/>
          </a:p>
          <a:p>
            <a:pPr marL="617220" lvl="3" indent="-617220" algn="l" rtl="0">
              <a:lnSpc>
                <a:spcPct val="85000"/>
              </a:lnSpc>
              <a:spcBef>
                <a:spcPts val="450"/>
              </a:spcBef>
              <a:spcAft>
                <a:spcPts val="0"/>
              </a:spcAft>
              <a:buClr>
                <a:srgbClr val="262626"/>
              </a:buClr>
              <a:buSzPts val="2800"/>
              <a:buChar char=" "/>
            </a:pPr>
            <a:r>
              <a:rPr lang="es-ES" sz="2400"/>
              <a:t>Postura</a:t>
            </a:r>
            <a:endParaRPr sz="2400"/>
          </a:p>
        </p:txBody>
      </p:sp>
      <p:sp>
        <p:nvSpPr>
          <p:cNvPr id="1263" name="Google Shape;1263;p143"/>
          <p:cNvSpPr txBox="1"/>
          <p:nvPr/>
        </p:nvSpPr>
        <p:spPr>
          <a:xfrm>
            <a:off x="4590455" y="18288"/>
            <a:ext cx="5508546" cy="32918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Calibri"/>
              <a:buNone/>
            </a:pPr>
            <a:r>
              <a:rPr lang="es-ES" sz="1200" b="0" i="0" u="none" strike="noStrike" cap="none">
                <a:solidFill>
                  <a:srgbClr val="FFFFFF"/>
                </a:solidFill>
                <a:latin typeface="Calibri"/>
                <a:ea typeface="Calibri"/>
                <a:cs typeface="Calibri"/>
                <a:sym typeface="Calibri"/>
              </a:rPr>
              <a:t>Ingeniería de Software I  2013</a:t>
            </a:r>
            <a:endParaRPr sz="1200" b="0" i="0" u="none" strike="noStrike" cap="none">
              <a:solidFill>
                <a:srgbClr val="FFFFFF"/>
              </a:solidFill>
              <a:latin typeface="Calibri"/>
              <a:ea typeface="Calibri"/>
              <a:cs typeface="Calibri"/>
              <a:sym typeface="Calibri"/>
            </a:endParaRPr>
          </a:p>
        </p:txBody>
      </p:sp>
      <p:pic>
        <p:nvPicPr>
          <p:cNvPr id="1264" name="Google Shape;1264;p143" descr="http://www.primerempleo.com/images/8259.gif"/>
          <p:cNvPicPr preferRelativeResize="0"/>
          <p:nvPr/>
        </p:nvPicPr>
        <p:blipFill rotWithShape="1">
          <a:blip r:embed="rId3">
            <a:alphaModFix/>
          </a:blip>
          <a:srcRect/>
          <a:stretch/>
        </p:blipFill>
        <p:spPr>
          <a:xfrm>
            <a:off x="8433191" y="4149081"/>
            <a:ext cx="3696043" cy="1610519"/>
          </a:xfrm>
          <a:prstGeom prst="rect">
            <a:avLst/>
          </a:prstGeom>
          <a:noFill/>
          <a:ln>
            <a:noFill/>
          </a:ln>
        </p:spPr>
      </p:pic>
      <p:sp>
        <p:nvSpPr>
          <p:cNvPr id="1265" name="Google Shape;1265;p143"/>
          <p:cNvSpPr/>
          <p:nvPr/>
        </p:nvSpPr>
        <p:spPr>
          <a:xfrm>
            <a:off x="5903710" y="6494933"/>
            <a:ext cx="1807467" cy="270523"/>
          </a:xfrm>
          <a:prstGeom prst="rect">
            <a:avLst/>
          </a:prstGeom>
          <a:noFill/>
          <a:ln>
            <a:noFill/>
          </a:ln>
        </p:spPr>
        <p:txBody>
          <a:bodyPr spcFirstLastPara="1" wrap="square" lIns="91425" tIns="45700" rIns="91425" bIns="45700" anchor="t" anchorCtr="0">
            <a:spAutoFit/>
          </a:bodyPr>
          <a:lstStyle/>
          <a:p>
            <a:pPr marL="0" marR="0" lvl="3" indent="0" algn="l" rtl="0">
              <a:lnSpc>
                <a:spcPct val="85000"/>
              </a:lnSpc>
              <a:spcBef>
                <a:spcPts val="0"/>
              </a:spcBef>
              <a:spcAft>
                <a:spcPts val="0"/>
              </a:spcAft>
              <a:buClr>
                <a:srgbClr val="000000"/>
              </a:buClr>
              <a:buSzPts val="1350"/>
              <a:buFont typeface="Arial"/>
              <a:buNone/>
            </a:pPr>
            <a:r>
              <a:rPr lang="es-ES" sz="1350" b="0" i="0" u="none" strike="noStrike" cap="none">
                <a:solidFill>
                  <a:srgbClr val="262626"/>
                </a:solidFill>
                <a:latin typeface="Calibri"/>
                <a:ea typeface="Calibri"/>
                <a:cs typeface="Calibri"/>
                <a:sym typeface="Calibri"/>
              </a:rPr>
              <a:t>Whitten Bentley</a:t>
            </a:r>
            <a:endParaRPr sz="1350" b="0" i="0" u="none" strike="noStrike" cap="none">
              <a:solidFill>
                <a:srgbClr val="262626"/>
              </a:solidFill>
              <a:latin typeface="Calibri"/>
              <a:ea typeface="Calibri"/>
              <a:cs typeface="Calibri"/>
              <a:sym typeface="Calibri"/>
            </a:endParaRPr>
          </a:p>
        </p:txBody>
      </p:sp>
    </p:spTree>
  </p:cSld>
  <p:clrMapOvr>
    <a:masterClrMapping/>
  </p:clrMapOvr>
  <p:transition spd="med">
    <p:fade/>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269"/>
        <p:cNvGrpSpPr/>
        <p:nvPr/>
      </p:nvGrpSpPr>
      <p:grpSpPr>
        <a:xfrm>
          <a:off x="0" y="0"/>
          <a:ext cx="0" cy="0"/>
          <a:chOff x="0" y="0"/>
          <a:chExt cx="0" cy="0"/>
        </a:xfrm>
      </p:grpSpPr>
      <p:sp>
        <p:nvSpPr>
          <p:cNvPr id="1270" name="Google Shape;1270;p154"/>
          <p:cNvSpPr txBox="1">
            <a:spLocks noGrp="1"/>
          </p:cNvSpPr>
          <p:nvPr>
            <p:ph type="title"/>
          </p:nvPr>
        </p:nvSpPr>
        <p:spPr>
          <a:xfrm>
            <a:off x="625912" y="499538"/>
            <a:ext cx="10850228"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3600"/>
              <a:buFont typeface="Calibri"/>
              <a:buNone/>
            </a:pPr>
            <a:r>
              <a:rPr lang="es-ES" sz="4000" b="1"/>
              <a:t>Bibliografía</a:t>
            </a:r>
            <a:endParaRPr sz="4000" b="1"/>
          </a:p>
        </p:txBody>
      </p:sp>
      <p:sp>
        <p:nvSpPr>
          <p:cNvPr id="1271" name="Google Shape;1271;p154"/>
          <p:cNvSpPr txBox="1">
            <a:spLocks noGrp="1"/>
          </p:cNvSpPr>
          <p:nvPr>
            <p:ph type="body" idx="1"/>
          </p:nvPr>
        </p:nvSpPr>
        <p:spPr>
          <a:xfrm>
            <a:off x="698207" y="2060848"/>
            <a:ext cx="10194111" cy="4032448"/>
          </a:xfrm>
          <a:prstGeom prst="rect">
            <a:avLst/>
          </a:prstGeom>
          <a:noFill/>
          <a:ln>
            <a:noFill/>
          </a:ln>
        </p:spPr>
        <p:txBody>
          <a:bodyPr spcFirstLastPara="1" wrap="square" lIns="91425" tIns="45700" rIns="91425" bIns="45700" anchor="t" anchorCtr="0">
            <a:normAutofit/>
          </a:bodyPr>
          <a:lstStyle/>
          <a:p>
            <a:pPr marL="68580" lvl="0" indent="-68580" algn="l" rtl="0">
              <a:lnSpc>
                <a:spcPct val="85000"/>
              </a:lnSpc>
              <a:spcBef>
                <a:spcPts val="0"/>
              </a:spcBef>
              <a:spcAft>
                <a:spcPts val="0"/>
              </a:spcAft>
              <a:buSzPts val="2400"/>
              <a:buChar char="»"/>
            </a:pPr>
            <a:r>
              <a:rPr lang="es-ES" sz="2400"/>
              <a:t>Libros consultados para técnicas de elicitación de requerimientos</a:t>
            </a:r>
            <a:endParaRPr sz="2400"/>
          </a:p>
          <a:p>
            <a:pPr marL="68580" lvl="0" indent="0" algn="l" rtl="0">
              <a:lnSpc>
                <a:spcPct val="85000"/>
              </a:lnSpc>
              <a:spcBef>
                <a:spcPts val="975"/>
              </a:spcBef>
              <a:spcAft>
                <a:spcPts val="0"/>
              </a:spcAft>
              <a:buSzPts val="2400"/>
              <a:buNone/>
            </a:pPr>
            <a:endParaRPr sz="2400"/>
          </a:p>
          <a:p>
            <a:pPr marL="260604" lvl="1" indent="-257175" algn="l" rtl="0">
              <a:lnSpc>
                <a:spcPct val="85000"/>
              </a:lnSpc>
              <a:spcBef>
                <a:spcPts val="450"/>
              </a:spcBef>
              <a:spcAft>
                <a:spcPts val="0"/>
              </a:spcAft>
              <a:buClr>
                <a:srgbClr val="262626"/>
              </a:buClr>
              <a:buSzPts val="2400"/>
              <a:buChar char=" "/>
            </a:pPr>
            <a:r>
              <a:rPr lang="es-ES" sz="2400"/>
              <a:t>Whitten-Bentley, Análisis de Sistemas Diseño y Métodos, Capítulo 5, Mc Graw Hill 2008</a:t>
            </a:r>
            <a:endParaRPr/>
          </a:p>
          <a:p>
            <a:pPr marL="260604" lvl="1" indent="-257175" algn="l" rtl="0">
              <a:lnSpc>
                <a:spcPct val="85000"/>
              </a:lnSpc>
              <a:spcBef>
                <a:spcPts val="450"/>
              </a:spcBef>
              <a:spcAft>
                <a:spcPts val="0"/>
              </a:spcAft>
              <a:buClr>
                <a:srgbClr val="262626"/>
              </a:buClr>
              <a:buSzPts val="2400"/>
              <a:buChar char=" "/>
            </a:pPr>
            <a:r>
              <a:rPr lang="es-ES" sz="2400"/>
              <a:t>Kendall y Kendall, Análisis y diseño de Sistemas, Capítulo 4, Pearson Prentice Hall 2005</a:t>
            </a:r>
            <a:endParaRPr sz="2400"/>
          </a:p>
          <a:p>
            <a:pPr marL="68580" lvl="0" indent="0" algn="l" rtl="0">
              <a:lnSpc>
                <a:spcPct val="85000"/>
              </a:lnSpc>
              <a:spcBef>
                <a:spcPts val="975"/>
              </a:spcBef>
              <a:spcAft>
                <a:spcPts val="0"/>
              </a:spcAft>
              <a:buSzPts val="2400"/>
              <a:buNone/>
            </a:pPr>
            <a:endParaRPr sz="2400"/>
          </a:p>
          <a:p>
            <a:pPr marL="260604" lvl="1" indent="-104775" algn="l" rtl="0">
              <a:lnSpc>
                <a:spcPct val="85000"/>
              </a:lnSpc>
              <a:spcBef>
                <a:spcPts val="450"/>
              </a:spcBef>
              <a:spcAft>
                <a:spcPts val="0"/>
              </a:spcAft>
              <a:buClr>
                <a:srgbClr val="262626"/>
              </a:buClr>
              <a:buSzPts val="2400"/>
              <a:buNone/>
            </a:pPr>
            <a:endParaRPr sz="2400"/>
          </a:p>
        </p:txBody>
      </p:sp>
      <p:sp>
        <p:nvSpPr>
          <p:cNvPr id="1273" name="Google Shape;1273;p154"/>
          <p:cNvSpPr txBox="1">
            <a:spLocks noGrp="1"/>
          </p:cNvSpPr>
          <p:nvPr>
            <p:ph type="sldNum" idx="12"/>
          </p:nvPr>
        </p:nvSpPr>
        <p:spPr>
          <a:xfrm>
            <a:off x="9303322" y="2780930"/>
            <a:ext cx="2937891"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93</a:t>
            </a:fld>
            <a:endParaRPr/>
          </a:p>
        </p:txBody>
      </p:sp>
    </p:spTree>
  </p:cSld>
  <p:clrMapOvr>
    <a:masterClrMapping/>
  </p:clrMapOvr>
</p:sld>
</file>

<file path=ppt/theme/theme1.xml><?xml version="1.0" encoding="utf-8"?>
<a:theme xmlns:a="http://schemas.openxmlformats.org/drawingml/2006/main" name="Retrospección">
  <a:themeElements>
    <a:clrScheme name="Verde">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5279</Words>
  <Application>Microsoft Office PowerPoint</Application>
  <PresentationFormat>Personalizado</PresentationFormat>
  <Paragraphs>874</Paragraphs>
  <Slides>93</Slides>
  <Notes>93</Notes>
  <HiddenSlides>0</HiddenSlides>
  <MMClips>0</MMClips>
  <ScaleCrop>false</ScaleCrop>
  <HeadingPairs>
    <vt:vector size="8" baseType="variant">
      <vt:variant>
        <vt:lpstr>Fuentes usadas</vt:lpstr>
      </vt:variant>
      <vt:variant>
        <vt:i4>3</vt:i4>
      </vt:variant>
      <vt:variant>
        <vt:lpstr>Tema</vt:lpstr>
      </vt:variant>
      <vt:variant>
        <vt:i4>1</vt:i4>
      </vt:variant>
      <vt:variant>
        <vt:lpstr>Servidores OLE incrustados</vt:lpstr>
      </vt:variant>
      <vt:variant>
        <vt:i4>0</vt:i4>
      </vt:variant>
      <vt:variant>
        <vt:lpstr>Títulos de diapositiva</vt:lpstr>
      </vt:variant>
      <vt:variant>
        <vt:i4>93</vt:i4>
      </vt:variant>
    </vt:vector>
  </HeadingPairs>
  <TitlesOfParts>
    <vt:vector size="97" baseType="lpstr">
      <vt:lpstr>Arial</vt:lpstr>
      <vt:lpstr>Calibri</vt:lpstr>
      <vt:lpstr>Noto Sans Symbols</vt:lpstr>
      <vt:lpstr>Retrospección</vt:lpstr>
      <vt:lpstr>Ingeniería de Software I </vt:lpstr>
      <vt:lpstr>Ingeniería de Software I </vt:lpstr>
      <vt:lpstr>Ingeniería de Software I </vt:lpstr>
      <vt:lpstr>Ingeniería de Software I </vt:lpstr>
      <vt:lpstr>Ingeniería de Software I </vt:lpstr>
      <vt:lpstr>Ingeniería de Software I </vt:lpstr>
      <vt:lpstr>Ingeniería de Software I </vt:lpstr>
      <vt:lpstr>Ingeniería de Software I </vt:lpstr>
      <vt:lpstr>Conceptos de Ingeniería de Software</vt:lpstr>
      <vt:lpstr>Software  - Naturaleza</vt:lpstr>
      <vt:lpstr>Software</vt:lpstr>
      <vt:lpstr>Características del Software</vt:lpstr>
      <vt:lpstr>Características del Software</vt:lpstr>
      <vt:lpstr>Tipos de producto de software</vt:lpstr>
      <vt:lpstr>Tipos de producto de software Software libre</vt:lpstr>
      <vt:lpstr>Clasificación del Software</vt:lpstr>
      <vt:lpstr>Software - Nuevos retos </vt:lpstr>
      <vt:lpstr>Software- Retos</vt:lpstr>
      <vt:lpstr>Software- Retos</vt:lpstr>
      <vt:lpstr>¿Qué es la Ingeniería de software?</vt:lpstr>
      <vt:lpstr>¿Qué es la Ingeniería de software?</vt:lpstr>
      <vt:lpstr>¿Qué es la Ingeniería de software?</vt:lpstr>
      <vt:lpstr>Participantes en el Desarrollo del Software</vt:lpstr>
      <vt:lpstr>Un poco de historia sobre la IS</vt:lpstr>
      <vt:lpstr>Un poco de historia sobre la IS</vt:lpstr>
      <vt:lpstr>Presentación de PowerPoint</vt:lpstr>
      <vt:lpstr>Responsabilidad profesional y ética</vt:lpstr>
      <vt:lpstr>Responsabilidad profesional y ética</vt:lpstr>
      <vt:lpstr>Técnicas de comunicación</vt:lpstr>
      <vt:lpstr>Introducción </vt:lpstr>
      <vt:lpstr>El problema de la comunicación</vt:lpstr>
      <vt:lpstr>¿Qué vemos?</vt:lpstr>
      <vt:lpstr>La comunicación</vt:lpstr>
      <vt:lpstr>Requerimientos</vt:lpstr>
      <vt:lpstr>Fuentes de Requerimientos</vt:lpstr>
      <vt:lpstr>Stakeholder</vt:lpstr>
      <vt:lpstr>Puntos de Vista</vt:lpstr>
      <vt:lpstr>Puntos de vista</vt:lpstr>
      <vt:lpstr>Elicitación de Requerimientos</vt:lpstr>
      <vt:lpstr>Requerimientos</vt:lpstr>
      <vt:lpstr>Elicitación de Requerimientos</vt:lpstr>
      <vt:lpstr>Elicitación de Requerimientos</vt:lpstr>
      <vt:lpstr>Elicitación de Requerimientos</vt:lpstr>
      <vt:lpstr>Elicitación de Requerimientos</vt:lpstr>
      <vt:lpstr>Técnicas de elicitación </vt:lpstr>
      <vt:lpstr>Recopilación de información: Métodos discretos</vt:lpstr>
      <vt:lpstr>Muestreo de la documentación, los formularios y los datos existentes</vt:lpstr>
      <vt:lpstr>Muestreo de la documentación, los formularios y los datos existentes</vt:lpstr>
      <vt:lpstr>Investigación y visitas al sitio</vt:lpstr>
      <vt:lpstr>Observación del ambiente de trabajo</vt:lpstr>
      <vt:lpstr>Observación del ambiente de trabajo</vt:lpstr>
      <vt:lpstr>Recopilación de información: Métodos interactivos</vt:lpstr>
      <vt:lpstr>Planeación Conjunta de Requerimientos (JRP)</vt:lpstr>
      <vt:lpstr>Planeación Conjunta de Requerimientos (JRP)</vt:lpstr>
      <vt:lpstr>Presentación de PowerPoint</vt:lpstr>
      <vt:lpstr>Planeación Conjunta de Requerimientos (JRP)</vt:lpstr>
      <vt:lpstr>Presentación de PowerPoint</vt:lpstr>
      <vt:lpstr>Planeación Conjunta de Requerimientos (JRP)</vt:lpstr>
      <vt:lpstr>Lluvia De Ideas (Brainstorming)</vt:lpstr>
      <vt:lpstr>Lluvia De Ideas (Brainstorming)</vt:lpstr>
      <vt:lpstr>Lluvia De Ideas (Brainstorming)</vt:lpstr>
      <vt:lpstr>Lluvia De Ideas (Brainstorming)</vt:lpstr>
      <vt:lpstr>Cuestionarios</vt:lpstr>
      <vt:lpstr>Cuestionarios</vt:lpstr>
      <vt:lpstr>Cuestionarios</vt:lpstr>
      <vt:lpstr>Cuestionarios</vt:lpstr>
      <vt:lpstr>Cuestionarios</vt:lpstr>
      <vt:lpstr>Cuestionarios</vt:lpstr>
      <vt:lpstr>Cuestionarios</vt:lpstr>
      <vt:lpstr>Entrevistas</vt:lpstr>
      <vt:lpstr>Presentación de PowerPoint</vt:lpstr>
      <vt:lpstr>Presentación de PowerPoint</vt:lpstr>
      <vt:lpstr>Entrevistas</vt:lpstr>
      <vt:lpstr>Entrevistas</vt:lpstr>
      <vt:lpstr>Entrevistas</vt:lpstr>
      <vt:lpstr>Entrevistas</vt:lpstr>
      <vt:lpstr>Entrevistas</vt:lpstr>
      <vt:lpstr>Entrevistas</vt:lpstr>
      <vt:lpstr>Entrevistas</vt:lpstr>
      <vt:lpstr>Entrevistas</vt:lpstr>
      <vt:lpstr>Entrevistas</vt:lpstr>
      <vt:lpstr>Entrevistas – Preparación previa (Kendall)</vt:lpstr>
      <vt:lpstr>Entrevistas – Preparación previa (Kendall)</vt:lpstr>
      <vt:lpstr>Entrevistas (Whitten)</vt:lpstr>
      <vt:lpstr>Entrevistas (Whitten)</vt:lpstr>
      <vt:lpstr>Presentación de PowerPoint</vt:lpstr>
      <vt:lpstr>Presentación de PowerPoint</vt:lpstr>
      <vt:lpstr>Entrevistas (Whitten)</vt:lpstr>
      <vt:lpstr>Entrevistas (Whitten)</vt:lpstr>
      <vt:lpstr>Entrevistas (Whitten)</vt:lpstr>
      <vt:lpstr>Entrevistas (Whitten)</vt:lpstr>
      <vt:lpstr>Entrevistas (Whitten)</vt:lpstr>
      <vt:lpstr>Bibliografía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Ariel</dc:creator>
  <cp:lastModifiedBy>Marcos Boracchia</cp:lastModifiedBy>
  <cp:revision>4</cp:revision>
  <dcterms:created xsi:type="dcterms:W3CDTF">2011-08-01T13:16:26Z</dcterms:created>
  <dcterms:modified xsi:type="dcterms:W3CDTF">2024-08-19T12:01:59Z</dcterms:modified>
</cp:coreProperties>
</file>